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EC63E-8B40-422D-AFD4-7750EF6F695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96E0DE5A-9407-42B1-9F13-F78C52EE0D96}">
      <dgm:prSet phldrT="[Tekst]"/>
      <dgm:spPr/>
      <dgm:t>
        <a:bodyPr/>
        <a:lstStyle/>
        <a:p>
          <a:r>
            <a:rPr lang="hr-HR" dirty="0" smtClean="0"/>
            <a:t>Liječnički pregled</a:t>
          </a:r>
          <a:endParaRPr lang="hr-HR" dirty="0"/>
        </a:p>
      </dgm:t>
    </dgm:pt>
    <dgm:pt modelId="{F81DEAB0-7795-4D1C-8FE9-D71262061F44}" type="parTrans" cxnId="{FFFD49E6-4702-4EBE-8A32-A1E668F5E50B}">
      <dgm:prSet/>
      <dgm:spPr/>
      <dgm:t>
        <a:bodyPr/>
        <a:lstStyle/>
        <a:p>
          <a:endParaRPr lang="hr-HR"/>
        </a:p>
      </dgm:t>
    </dgm:pt>
    <dgm:pt modelId="{0BA528D9-4E88-431D-9EA5-05E2F4F16099}" type="sibTrans" cxnId="{FFFD49E6-4702-4EBE-8A32-A1E668F5E50B}">
      <dgm:prSet/>
      <dgm:spPr/>
      <dgm:t>
        <a:bodyPr/>
        <a:lstStyle/>
        <a:p>
          <a:endParaRPr lang="hr-HR"/>
        </a:p>
      </dgm:t>
    </dgm:pt>
    <dgm:pt modelId="{619EC490-743E-4531-A2BA-7ED9D99A31A2}">
      <dgm:prSet phldrT="[Tekst]"/>
      <dgm:spPr/>
      <dgm:t>
        <a:bodyPr/>
        <a:lstStyle/>
        <a:p>
          <a:r>
            <a:rPr lang="hr-HR" dirty="0" smtClean="0"/>
            <a:t>Testiranje djeteta u školi</a:t>
          </a:r>
          <a:endParaRPr lang="hr-HR" dirty="0"/>
        </a:p>
      </dgm:t>
    </dgm:pt>
    <dgm:pt modelId="{E8C803A7-9C10-47DA-909C-FBF3504B1108}" type="parTrans" cxnId="{92DEBA99-E107-4D08-9388-7F41A235E18B}">
      <dgm:prSet/>
      <dgm:spPr/>
      <dgm:t>
        <a:bodyPr/>
        <a:lstStyle/>
        <a:p>
          <a:endParaRPr lang="hr-HR"/>
        </a:p>
      </dgm:t>
    </dgm:pt>
    <dgm:pt modelId="{A51EDBF3-A353-4B6C-8823-7C7CE4DD8E4E}" type="sibTrans" cxnId="{92DEBA99-E107-4D08-9388-7F41A235E18B}">
      <dgm:prSet/>
      <dgm:spPr/>
      <dgm:t>
        <a:bodyPr/>
        <a:lstStyle/>
        <a:p>
          <a:endParaRPr lang="hr-HR"/>
        </a:p>
      </dgm:t>
    </dgm:pt>
    <dgm:pt modelId="{14CBF2E8-EB80-4A25-865A-0283900508D7}">
      <dgm:prSet phldrT="[Tekst]"/>
      <dgm:spPr/>
      <dgm:t>
        <a:bodyPr/>
        <a:lstStyle/>
        <a:p>
          <a:r>
            <a:rPr lang="hr-HR" dirty="0" smtClean="0"/>
            <a:t>Individualni razgovor s roditeljima</a:t>
          </a:r>
          <a:endParaRPr lang="hr-HR" dirty="0"/>
        </a:p>
      </dgm:t>
    </dgm:pt>
    <dgm:pt modelId="{5EECC4FE-06CA-421A-AFD4-5B49D540CF02}" type="parTrans" cxnId="{4FBD37F3-21AC-4FF4-BD4E-14F77F527664}">
      <dgm:prSet/>
      <dgm:spPr/>
      <dgm:t>
        <a:bodyPr/>
        <a:lstStyle/>
        <a:p>
          <a:endParaRPr lang="hr-HR"/>
        </a:p>
      </dgm:t>
    </dgm:pt>
    <dgm:pt modelId="{D7CE176D-32D9-4C45-87D1-E0E4BF204BBD}" type="sibTrans" cxnId="{4FBD37F3-21AC-4FF4-BD4E-14F77F527664}">
      <dgm:prSet/>
      <dgm:spPr/>
      <dgm:t>
        <a:bodyPr/>
        <a:lstStyle/>
        <a:p>
          <a:endParaRPr lang="hr-HR"/>
        </a:p>
      </dgm:t>
    </dgm:pt>
    <dgm:pt modelId="{132A5657-B1D7-4E6C-854B-269DDEA28D80}">
      <dgm:prSet phldrT="[Tekst]"/>
      <dgm:spPr/>
      <dgm:t>
        <a:bodyPr/>
        <a:lstStyle/>
        <a:p>
          <a:r>
            <a:rPr lang="hr-HR" dirty="0" smtClean="0"/>
            <a:t>Upis</a:t>
          </a:r>
          <a:endParaRPr lang="hr-HR" dirty="0"/>
        </a:p>
      </dgm:t>
    </dgm:pt>
    <dgm:pt modelId="{C9A961F8-A5E6-4E98-8F6E-A918E4FCAD20}" type="parTrans" cxnId="{BAB4E7EB-146F-42C8-A84A-DBBED44D8AF4}">
      <dgm:prSet/>
      <dgm:spPr/>
      <dgm:t>
        <a:bodyPr/>
        <a:lstStyle/>
        <a:p>
          <a:endParaRPr lang="hr-HR"/>
        </a:p>
      </dgm:t>
    </dgm:pt>
    <dgm:pt modelId="{8A4AF177-0C33-4653-875A-D4ADCFA45024}" type="sibTrans" cxnId="{BAB4E7EB-146F-42C8-A84A-DBBED44D8AF4}">
      <dgm:prSet/>
      <dgm:spPr/>
      <dgm:t>
        <a:bodyPr/>
        <a:lstStyle/>
        <a:p>
          <a:endParaRPr lang="hr-HR"/>
        </a:p>
      </dgm:t>
    </dgm:pt>
    <dgm:pt modelId="{07C33EEC-1522-4319-9678-D3CC353CF145}" type="pres">
      <dgm:prSet presAssocID="{A8EEC63E-8B40-422D-AFD4-7750EF6F695D}" presName="Name0" presStyleCnt="0">
        <dgm:presLayoutVars>
          <dgm:dir/>
          <dgm:resizeHandles val="exact"/>
        </dgm:presLayoutVars>
      </dgm:prSet>
      <dgm:spPr/>
    </dgm:pt>
    <dgm:pt modelId="{49F3F64F-70CF-4537-9EF4-9A9DB14349C2}" type="pres">
      <dgm:prSet presAssocID="{96E0DE5A-9407-42B1-9F13-F78C52EE0D96}" presName="node" presStyleLbl="node1" presStyleIdx="0" presStyleCnt="4">
        <dgm:presLayoutVars>
          <dgm:bulletEnabled val="1"/>
        </dgm:presLayoutVars>
      </dgm:prSet>
      <dgm:spPr/>
    </dgm:pt>
    <dgm:pt modelId="{2165D4BB-48D5-445E-822B-B7275C2B5D80}" type="pres">
      <dgm:prSet presAssocID="{0BA528D9-4E88-431D-9EA5-05E2F4F16099}" presName="sibTrans" presStyleLbl="sibTrans2D1" presStyleIdx="0" presStyleCnt="3"/>
      <dgm:spPr/>
    </dgm:pt>
    <dgm:pt modelId="{AAB9DEC3-D09A-41EE-9C24-4584BAFF59C0}" type="pres">
      <dgm:prSet presAssocID="{0BA528D9-4E88-431D-9EA5-05E2F4F16099}" presName="connectorText" presStyleLbl="sibTrans2D1" presStyleIdx="0" presStyleCnt="3"/>
      <dgm:spPr/>
    </dgm:pt>
    <dgm:pt modelId="{73B76B95-C751-436A-BDDA-D99BC0E9883D}" type="pres">
      <dgm:prSet presAssocID="{619EC490-743E-4531-A2BA-7ED9D99A31A2}" presName="node" presStyleLbl="node1" presStyleIdx="1" presStyleCnt="4">
        <dgm:presLayoutVars>
          <dgm:bulletEnabled val="1"/>
        </dgm:presLayoutVars>
      </dgm:prSet>
      <dgm:spPr/>
    </dgm:pt>
    <dgm:pt modelId="{8416B3F4-5551-43E8-909E-B774037F8D42}" type="pres">
      <dgm:prSet presAssocID="{A51EDBF3-A353-4B6C-8823-7C7CE4DD8E4E}" presName="sibTrans" presStyleLbl="sibTrans2D1" presStyleIdx="1" presStyleCnt="3"/>
      <dgm:spPr/>
    </dgm:pt>
    <dgm:pt modelId="{17843F88-83DA-45F7-93AE-F7D2A3DC732D}" type="pres">
      <dgm:prSet presAssocID="{A51EDBF3-A353-4B6C-8823-7C7CE4DD8E4E}" presName="connectorText" presStyleLbl="sibTrans2D1" presStyleIdx="1" presStyleCnt="3"/>
      <dgm:spPr/>
    </dgm:pt>
    <dgm:pt modelId="{1F923283-C036-403F-BA77-C7F3EA08FA69}" type="pres">
      <dgm:prSet presAssocID="{14CBF2E8-EB80-4A25-865A-0283900508D7}" presName="node" presStyleLbl="node1" presStyleIdx="2" presStyleCnt="4">
        <dgm:presLayoutVars>
          <dgm:bulletEnabled val="1"/>
        </dgm:presLayoutVars>
      </dgm:prSet>
      <dgm:spPr/>
    </dgm:pt>
    <dgm:pt modelId="{1203287E-B9A2-44FF-BDE4-70B713888CDF}" type="pres">
      <dgm:prSet presAssocID="{D7CE176D-32D9-4C45-87D1-E0E4BF204BBD}" presName="sibTrans" presStyleLbl="sibTrans2D1" presStyleIdx="2" presStyleCnt="3"/>
      <dgm:spPr/>
    </dgm:pt>
    <dgm:pt modelId="{B35ABF9A-E2BC-43DE-8B9E-D0E2F7013CFF}" type="pres">
      <dgm:prSet presAssocID="{D7CE176D-32D9-4C45-87D1-E0E4BF204BBD}" presName="connectorText" presStyleLbl="sibTrans2D1" presStyleIdx="2" presStyleCnt="3"/>
      <dgm:spPr/>
    </dgm:pt>
    <dgm:pt modelId="{F8785BE8-52C7-47B8-86BF-A6AC2D1EDE74}" type="pres">
      <dgm:prSet presAssocID="{132A5657-B1D7-4E6C-854B-269DDEA28D80}" presName="node" presStyleLbl="node1" presStyleIdx="3" presStyleCnt="4">
        <dgm:presLayoutVars>
          <dgm:bulletEnabled val="1"/>
        </dgm:presLayoutVars>
      </dgm:prSet>
      <dgm:spPr/>
    </dgm:pt>
  </dgm:ptLst>
  <dgm:cxnLst>
    <dgm:cxn modelId="{729BA91D-A4DF-4C15-A985-6EDD0E4667D9}" type="presOf" srcId="{0BA528D9-4E88-431D-9EA5-05E2F4F16099}" destId="{AAB9DEC3-D09A-41EE-9C24-4584BAFF59C0}" srcOrd="1" destOrd="0" presId="urn:microsoft.com/office/officeart/2005/8/layout/process1"/>
    <dgm:cxn modelId="{FFFD49E6-4702-4EBE-8A32-A1E668F5E50B}" srcId="{A8EEC63E-8B40-422D-AFD4-7750EF6F695D}" destId="{96E0DE5A-9407-42B1-9F13-F78C52EE0D96}" srcOrd="0" destOrd="0" parTransId="{F81DEAB0-7795-4D1C-8FE9-D71262061F44}" sibTransId="{0BA528D9-4E88-431D-9EA5-05E2F4F16099}"/>
    <dgm:cxn modelId="{25EAAE69-5B3D-4DFF-8994-78BEBE4A6A03}" type="presOf" srcId="{A8EEC63E-8B40-422D-AFD4-7750EF6F695D}" destId="{07C33EEC-1522-4319-9678-D3CC353CF145}" srcOrd="0" destOrd="0" presId="urn:microsoft.com/office/officeart/2005/8/layout/process1"/>
    <dgm:cxn modelId="{1F262204-27B7-43E5-BDA0-83CC80D9747E}" type="presOf" srcId="{0BA528D9-4E88-431D-9EA5-05E2F4F16099}" destId="{2165D4BB-48D5-445E-822B-B7275C2B5D80}" srcOrd="0" destOrd="0" presId="urn:microsoft.com/office/officeart/2005/8/layout/process1"/>
    <dgm:cxn modelId="{92DEBA99-E107-4D08-9388-7F41A235E18B}" srcId="{A8EEC63E-8B40-422D-AFD4-7750EF6F695D}" destId="{619EC490-743E-4531-A2BA-7ED9D99A31A2}" srcOrd="1" destOrd="0" parTransId="{E8C803A7-9C10-47DA-909C-FBF3504B1108}" sibTransId="{A51EDBF3-A353-4B6C-8823-7C7CE4DD8E4E}"/>
    <dgm:cxn modelId="{CF538594-E2B1-45D4-AB97-96F1DDFBA8CC}" type="presOf" srcId="{D7CE176D-32D9-4C45-87D1-E0E4BF204BBD}" destId="{1203287E-B9A2-44FF-BDE4-70B713888CDF}" srcOrd="0" destOrd="0" presId="urn:microsoft.com/office/officeart/2005/8/layout/process1"/>
    <dgm:cxn modelId="{C5D82FE1-3780-4EDE-AFD0-B62B1DF2E59D}" type="presOf" srcId="{A51EDBF3-A353-4B6C-8823-7C7CE4DD8E4E}" destId="{17843F88-83DA-45F7-93AE-F7D2A3DC732D}" srcOrd="1" destOrd="0" presId="urn:microsoft.com/office/officeart/2005/8/layout/process1"/>
    <dgm:cxn modelId="{3CA1004C-E9A7-4EE3-8C82-EA9B10C22B3E}" type="presOf" srcId="{619EC490-743E-4531-A2BA-7ED9D99A31A2}" destId="{73B76B95-C751-436A-BDDA-D99BC0E9883D}" srcOrd="0" destOrd="0" presId="urn:microsoft.com/office/officeart/2005/8/layout/process1"/>
    <dgm:cxn modelId="{3A63FAFA-84EC-4081-B78C-6C03BA937489}" type="presOf" srcId="{D7CE176D-32D9-4C45-87D1-E0E4BF204BBD}" destId="{B35ABF9A-E2BC-43DE-8B9E-D0E2F7013CFF}" srcOrd="1" destOrd="0" presId="urn:microsoft.com/office/officeart/2005/8/layout/process1"/>
    <dgm:cxn modelId="{BB6C9944-4EE3-4BEC-BB3D-CD770D2F190F}" type="presOf" srcId="{132A5657-B1D7-4E6C-854B-269DDEA28D80}" destId="{F8785BE8-52C7-47B8-86BF-A6AC2D1EDE74}" srcOrd="0" destOrd="0" presId="urn:microsoft.com/office/officeart/2005/8/layout/process1"/>
    <dgm:cxn modelId="{992C30BC-2B59-4513-9209-B01DA9DFD187}" type="presOf" srcId="{96E0DE5A-9407-42B1-9F13-F78C52EE0D96}" destId="{49F3F64F-70CF-4537-9EF4-9A9DB14349C2}" srcOrd="0" destOrd="0" presId="urn:microsoft.com/office/officeart/2005/8/layout/process1"/>
    <dgm:cxn modelId="{D590D4FF-A454-4610-8C52-F0AF098CC675}" type="presOf" srcId="{A51EDBF3-A353-4B6C-8823-7C7CE4DD8E4E}" destId="{8416B3F4-5551-43E8-909E-B774037F8D42}" srcOrd="0" destOrd="0" presId="urn:microsoft.com/office/officeart/2005/8/layout/process1"/>
    <dgm:cxn modelId="{BAB4E7EB-146F-42C8-A84A-DBBED44D8AF4}" srcId="{A8EEC63E-8B40-422D-AFD4-7750EF6F695D}" destId="{132A5657-B1D7-4E6C-854B-269DDEA28D80}" srcOrd="3" destOrd="0" parTransId="{C9A961F8-A5E6-4E98-8F6E-A918E4FCAD20}" sibTransId="{8A4AF177-0C33-4653-875A-D4ADCFA45024}"/>
    <dgm:cxn modelId="{F88F7739-BC70-449F-B9F6-AE9436A7E96B}" type="presOf" srcId="{14CBF2E8-EB80-4A25-865A-0283900508D7}" destId="{1F923283-C036-403F-BA77-C7F3EA08FA69}" srcOrd="0" destOrd="0" presId="urn:microsoft.com/office/officeart/2005/8/layout/process1"/>
    <dgm:cxn modelId="{4FBD37F3-21AC-4FF4-BD4E-14F77F527664}" srcId="{A8EEC63E-8B40-422D-AFD4-7750EF6F695D}" destId="{14CBF2E8-EB80-4A25-865A-0283900508D7}" srcOrd="2" destOrd="0" parTransId="{5EECC4FE-06CA-421A-AFD4-5B49D540CF02}" sibTransId="{D7CE176D-32D9-4C45-87D1-E0E4BF204BBD}"/>
    <dgm:cxn modelId="{08C4C8CF-C814-48FC-AA32-EF72740C8BB6}" type="presParOf" srcId="{07C33EEC-1522-4319-9678-D3CC353CF145}" destId="{49F3F64F-70CF-4537-9EF4-9A9DB14349C2}" srcOrd="0" destOrd="0" presId="urn:microsoft.com/office/officeart/2005/8/layout/process1"/>
    <dgm:cxn modelId="{4AC252B0-F4A8-4FC0-BDC5-5D4F6C220260}" type="presParOf" srcId="{07C33EEC-1522-4319-9678-D3CC353CF145}" destId="{2165D4BB-48D5-445E-822B-B7275C2B5D80}" srcOrd="1" destOrd="0" presId="urn:microsoft.com/office/officeart/2005/8/layout/process1"/>
    <dgm:cxn modelId="{E7BBA60E-C94F-4DC2-A484-D053967B9210}" type="presParOf" srcId="{2165D4BB-48D5-445E-822B-B7275C2B5D80}" destId="{AAB9DEC3-D09A-41EE-9C24-4584BAFF59C0}" srcOrd="0" destOrd="0" presId="urn:microsoft.com/office/officeart/2005/8/layout/process1"/>
    <dgm:cxn modelId="{82E72B5D-272A-4402-B8FF-C37CCE064F6F}" type="presParOf" srcId="{07C33EEC-1522-4319-9678-D3CC353CF145}" destId="{73B76B95-C751-436A-BDDA-D99BC0E9883D}" srcOrd="2" destOrd="0" presId="urn:microsoft.com/office/officeart/2005/8/layout/process1"/>
    <dgm:cxn modelId="{5C0D91F4-7568-410E-ACAC-9D59C8D622D9}" type="presParOf" srcId="{07C33EEC-1522-4319-9678-D3CC353CF145}" destId="{8416B3F4-5551-43E8-909E-B774037F8D42}" srcOrd="3" destOrd="0" presId="urn:microsoft.com/office/officeart/2005/8/layout/process1"/>
    <dgm:cxn modelId="{D752C0B4-E8F2-4CC6-A56A-A9EB2DD776EA}" type="presParOf" srcId="{8416B3F4-5551-43E8-909E-B774037F8D42}" destId="{17843F88-83DA-45F7-93AE-F7D2A3DC732D}" srcOrd="0" destOrd="0" presId="urn:microsoft.com/office/officeart/2005/8/layout/process1"/>
    <dgm:cxn modelId="{B5A6A078-BC5B-49EE-8B6D-028200CD204B}" type="presParOf" srcId="{07C33EEC-1522-4319-9678-D3CC353CF145}" destId="{1F923283-C036-403F-BA77-C7F3EA08FA69}" srcOrd="4" destOrd="0" presId="urn:microsoft.com/office/officeart/2005/8/layout/process1"/>
    <dgm:cxn modelId="{732CB1AC-09E5-4979-9CF3-863B9C1B888C}" type="presParOf" srcId="{07C33EEC-1522-4319-9678-D3CC353CF145}" destId="{1203287E-B9A2-44FF-BDE4-70B713888CDF}" srcOrd="5" destOrd="0" presId="urn:microsoft.com/office/officeart/2005/8/layout/process1"/>
    <dgm:cxn modelId="{806B881E-EAF4-47E0-B87B-353CA89AE7D7}" type="presParOf" srcId="{1203287E-B9A2-44FF-BDE4-70B713888CDF}" destId="{B35ABF9A-E2BC-43DE-8B9E-D0E2F7013CFF}" srcOrd="0" destOrd="0" presId="urn:microsoft.com/office/officeart/2005/8/layout/process1"/>
    <dgm:cxn modelId="{94ADDF4E-6668-4C6D-9A91-092DB480FF5F}" type="presParOf" srcId="{07C33EEC-1522-4319-9678-D3CC353CF145}" destId="{F8785BE8-52C7-47B8-86BF-A6AC2D1EDE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AEEB4A-D02F-42C5-805B-39504AACC37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F636C23-DD94-4A60-9BB1-B3B1C78F0974}">
      <dgm:prSet phldrT="[Tekst]"/>
      <dgm:spPr/>
      <dgm:t>
        <a:bodyPr/>
        <a:lstStyle/>
        <a:p>
          <a:r>
            <a:rPr lang="hr-HR" dirty="0" smtClean="0"/>
            <a:t>Tjelesna spremnost</a:t>
          </a:r>
          <a:endParaRPr lang="hr-HR" dirty="0"/>
        </a:p>
      </dgm:t>
    </dgm:pt>
    <dgm:pt modelId="{9ED6D3F6-139C-4E7A-BDB3-4994030B973D}" type="parTrans" cxnId="{8B9E8A28-CD3A-4789-89FD-D7CA384BF2F7}">
      <dgm:prSet/>
      <dgm:spPr/>
      <dgm:t>
        <a:bodyPr/>
        <a:lstStyle/>
        <a:p>
          <a:endParaRPr lang="hr-HR"/>
        </a:p>
      </dgm:t>
    </dgm:pt>
    <dgm:pt modelId="{7B0FED43-AC1B-4987-92E1-D76BD0DEEF73}" type="sibTrans" cxnId="{8B9E8A28-CD3A-4789-89FD-D7CA384BF2F7}">
      <dgm:prSet/>
      <dgm:spPr/>
      <dgm:t>
        <a:bodyPr/>
        <a:lstStyle/>
        <a:p>
          <a:endParaRPr lang="hr-HR"/>
        </a:p>
      </dgm:t>
    </dgm:pt>
    <dgm:pt modelId="{B7AE6C48-4A2A-469E-B97E-0D9856B1A3FE}">
      <dgm:prSet phldrT="[Tekst]"/>
      <dgm:spPr/>
      <dgm:t>
        <a:bodyPr/>
        <a:lstStyle/>
        <a:p>
          <a:r>
            <a:rPr lang="hr-HR" dirty="0" smtClean="0"/>
            <a:t>Spoznajna spremnost</a:t>
          </a:r>
          <a:endParaRPr lang="hr-HR" dirty="0"/>
        </a:p>
      </dgm:t>
    </dgm:pt>
    <dgm:pt modelId="{51496238-F74B-43D9-86A2-6BD6E76333E2}" type="parTrans" cxnId="{C875FD0E-4F07-4329-8108-9BC629A979CA}">
      <dgm:prSet/>
      <dgm:spPr/>
      <dgm:t>
        <a:bodyPr/>
        <a:lstStyle/>
        <a:p>
          <a:endParaRPr lang="hr-HR"/>
        </a:p>
      </dgm:t>
    </dgm:pt>
    <dgm:pt modelId="{6EB77958-BFBA-4859-969D-E49F1E1DA5B2}" type="sibTrans" cxnId="{C875FD0E-4F07-4329-8108-9BC629A979CA}">
      <dgm:prSet/>
      <dgm:spPr/>
      <dgm:t>
        <a:bodyPr/>
        <a:lstStyle/>
        <a:p>
          <a:endParaRPr lang="hr-HR"/>
        </a:p>
      </dgm:t>
    </dgm:pt>
    <dgm:pt modelId="{69B1095A-A1F5-4BB9-909E-77D98028C4F9}">
      <dgm:prSet phldrT="[Tekst]"/>
      <dgm:spPr/>
      <dgm:t>
        <a:bodyPr/>
        <a:lstStyle/>
        <a:p>
          <a:r>
            <a:rPr lang="hr-HR" dirty="0" smtClean="0"/>
            <a:t>Emocionalno-socijalna spremnost</a:t>
          </a:r>
          <a:endParaRPr lang="hr-HR" dirty="0"/>
        </a:p>
      </dgm:t>
    </dgm:pt>
    <dgm:pt modelId="{AFD0F13E-D6EE-45CC-825A-D57D6D29BD8B}" type="parTrans" cxnId="{4BF462FB-54AE-4881-96F6-767F11EC4E3D}">
      <dgm:prSet/>
      <dgm:spPr/>
      <dgm:t>
        <a:bodyPr/>
        <a:lstStyle/>
        <a:p>
          <a:endParaRPr lang="hr-HR"/>
        </a:p>
      </dgm:t>
    </dgm:pt>
    <dgm:pt modelId="{43325775-281E-4B75-BA61-5EC181CD8950}" type="sibTrans" cxnId="{4BF462FB-54AE-4881-96F6-767F11EC4E3D}">
      <dgm:prSet/>
      <dgm:spPr/>
      <dgm:t>
        <a:bodyPr/>
        <a:lstStyle/>
        <a:p>
          <a:endParaRPr lang="hr-HR"/>
        </a:p>
      </dgm:t>
    </dgm:pt>
    <dgm:pt modelId="{1022D5C1-7C7E-41AB-AD90-7BC93756B149}" type="pres">
      <dgm:prSet presAssocID="{94AEEB4A-D02F-42C5-805B-39504AACC37A}" presName="Name0" presStyleCnt="0">
        <dgm:presLayoutVars>
          <dgm:chMax val="7"/>
          <dgm:chPref val="7"/>
          <dgm:dir/>
        </dgm:presLayoutVars>
      </dgm:prSet>
      <dgm:spPr/>
    </dgm:pt>
    <dgm:pt modelId="{710DC521-4A80-4BB5-8715-9B9A5BE661AB}" type="pres">
      <dgm:prSet presAssocID="{94AEEB4A-D02F-42C5-805B-39504AACC37A}" presName="Name1" presStyleCnt="0"/>
      <dgm:spPr/>
    </dgm:pt>
    <dgm:pt modelId="{DD0CE724-F9D6-4FC5-A67C-6D0C6A35CCFE}" type="pres">
      <dgm:prSet presAssocID="{94AEEB4A-D02F-42C5-805B-39504AACC37A}" presName="cycle" presStyleCnt="0"/>
      <dgm:spPr/>
    </dgm:pt>
    <dgm:pt modelId="{37A9FA78-EEA8-48BF-991B-B0888CC03340}" type="pres">
      <dgm:prSet presAssocID="{94AEEB4A-D02F-42C5-805B-39504AACC37A}" presName="srcNode" presStyleLbl="node1" presStyleIdx="0" presStyleCnt="3"/>
      <dgm:spPr/>
    </dgm:pt>
    <dgm:pt modelId="{7EAB7700-FF5F-421F-8A3D-57E2071D8A8E}" type="pres">
      <dgm:prSet presAssocID="{94AEEB4A-D02F-42C5-805B-39504AACC37A}" presName="conn" presStyleLbl="parChTrans1D2" presStyleIdx="0" presStyleCnt="1"/>
      <dgm:spPr/>
    </dgm:pt>
    <dgm:pt modelId="{0C38FC08-F690-4AF9-A5B4-D99110830CE7}" type="pres">
      <dgm:prSet presAssocID="{94AEEB4A-D02F-42C5-805B-39504AACC37A}" presName="extraNode" presStyleLbl="node1" presStyleIdx="0" presStyleCnt="3"/>
      <dgm:spPr/>
    </dgm:pt>
    <dgm:pt modelId="{DEB032E2-3BCD-4D56-817C-BB8912705656}" type="pres">
      <dgm:prSet presAssocID="{94AEEB4A-D02F-42C5-805B-39504AACC37A}" presName="dstNode" presStyleLbl="node1" presStyleIdx="0" presStyleCnt="3"/>
      <dgm:spPr/>
    </dgm:pt>
    <dgm:pt modelId="{393008CE-142B-486A-88B7-79D813B348C8}" type="pres">
      <dgm:prSet presAssocID="{AF636C23-DD94-4A60-9BB1-B3B1C78F0974}" presName="text_1" presStyleLbl="node1" presStyleIdx="0" presStyleCnt="3">
        <dgm:presLayoutVars>
          <dgm:bulletEnabled val="1"/>
        </dgm:presLayoutVars>
      </dgm:prSet>
      <dgm:spPr/>
    </dgm:pt>
    <dgm:pt modelId="{A467765A-D713-4A5A-A10E-D84E7C281FDF}" type="pres">
      <dgm:prSet presAssocID="{AF636C23-DD94-4A60-9BB1-B3B1C78F0974}" presName="accent_1" presStyleCnt="0"/>
      <dgm:spPr/>
    </dgm:pt>
    <dgm:pt modelId="{A134E836-7DB4-4DE0-B6A9-78FC192345AD}" type="pres">
      <dgm:prSet presAssocID="{AF636C23-DD94-4A60-9BB1-B3B1C78F0974}" presName="accentRepeatNode" presStyleLbl="solidFgAcc1" presStyleIdx="0" presStyleCnt="3"/>
      <dgm:spPr/>
    </dgm:pt>
    <dgm:pt modelId="{E08CB210-7A1A-47B4-B6A3-9E1A3C6BB320}" type="pres">
      <dgm:prSet presAssocID="{B7AE6C48-4A2A-469E-B97E-0D9856B1A3FE}" presName="text_2" presStyleLbl="node1" presStyleIdx="1" presStyleCnt="3">
        <dgm:presLayoutVars>
          <dgm:bulletEnabled val="1"/>
        </dgm:presLayoutVars>
      </dgm:prSet>
      <dgm:spPr/>
    </dgm:pt>
    <dgm:pt modelId="{5A956A4F-2796-407D-ADE1-44B2B48DE0D8}" type="pres">
      <dgm:prSet presAssocID="{B7AE6C48-4A2A-469E-B97E-0D9856B1A3FE}" presName="accent_2" presStyleCnt="0"/>
      <dgm:spPr/>
    </dgm:pt>
    <dgm:pt modelId="{4C2902CB-60E6-4D3C-9D2A-19E1209F381C}" type="pres">
      <dgm:prSet presAssocID="{B7AE6C48-4A2A-469E-B97E-0D9856B1A3FE}" presName="accentRepeatNode" presStyleLbl="solidFgAcc1" presStyleIdx="1" presStyleCnt="3"/>
      <dgm:spPr/>
    </dgm:pt>
    <dgm:pt modelId="{CEA38E7D-271A-44C8-9E73-28A00BAF246F}" type="pres">
      <dgm:prSet presAssocID="{69B1095A-A1F5-4BB9-909E-77D98028C4F9}" presName="text_3" presStyleLbl="node1" presStyleIdx="2" presStyleCnt="3">
        <dgm:presLayoutVars>
          <dgm:bulletEnabled val="1"/>
        </dgm:presLayoutVars>
      </dgm:prSet>
      <dgm:spPr/>
    </dgm:pt>
    <dgm:pt modelId="{6F053CC3-AC29-493B-830B-C364FA18BF0B}" type="pres">
      <dgm:prSet presAssocID="{69B1095A-A1F5-4BB9-909E-77D98028C4F9}" presName="accent_3" presStyleCnt="0"/>
      <dgm:spPr/>
    </dgm:pt>
    <dgm:pt modelId="{94F0E206-38B6-4D95-84DD-AABAF61F8D8A}" type="pres">
      <dgm:prSet presAssocID="{69B1095A-A1F5-4BB9-909E-77D98028C4F9}" presName="accentRepeatNode" presStyleLbl="solidFgAcc1" presStyleIdx="2" presStyleCnt="3"/>
      <dgm:spPr/>
    </dgm:pt>
  </dgm:ptLst>
  <dgm:cxnLst>
    <dgm:cxn modelId="{629E9162-7C3B-405C-A017-EC259E4A2F59}" type="presOf" srcId="{7B0FED43-AC1B-4987-92E1-D76BD0DEEF73}" destId="{7EAB7700-FF5F-421F-8A3D-57E2071D8A8E}" srcOrd="0" destOrd="0" presId="urn:microsoft.com/office/officeart/2008/layout/VerticalCurvedList"/>
    <dgm:cxn modelId="{FB2813AB-DD7F-4DDC-8FBB-32ABDD4AFAC4}" type="presOf" srcId="{94AEEB4A-D02F-42C5-805B-39504AACC37A}" destId="{1022D5C1-7C7E-41AB-AD90-7BC93756B149}" srcOrd="0" destOrd="0" presId="urn:microsoft.com/office/officeart/2008/layout/VerticalCurvedList"/>
    <dgm:cxn modelId="{95182C28-6488-46D2-9546-57BF931FF662}" type="presOf" srcId="{AF636C23-DD94-4A60-9BB1-B3B1C78F0974}" destId="{393008CE-142B-486A-88B7-79D813B348C8}" srcOrd="0" destOrd="0" presId="urn:microsoft.com/office/officeart/2008/layout/VerticalCurvedList"/>
    <dgm:cxn modelId="{FD9AF8E2-0F3D-426C-BBB4-B58615BE5821}" type="presOf" srcId="{B7AE6C48-4A2A-469E-B97E-0D9856B1A3FE}" destId="{E08CB210-7A1A-47B4-B6A3-9E1A3C6BB320}" srcOrd="0" destOrd="0" presId="urn:microsoft.com/office/officeart/2008/layout/VerticalCurvedList"/>
    <dgm:cxn modelId="{189318CF-0E3B-40EE-BEB0-1226F6C05C3D}" type="presOf" srcId="{69B1095A-A1F5-4BB9-909E-77D98028C4F9}" destId="{CEA38E7D-271A-44C8-9E73-28A00BAF246F}" srcOrd="0" destOrd="0" presId="urn:microsoft.com/office/officeart/2008/layout/VerticalCurvedList"/>
    <dgm:cxn modelId="{C875FD0E-4F07-4329-8108-9BC629A979CA}" srcId="{94AEEB4A-D02F-42C5-805B-39504AACC37A}" destId="{B7AE6C48-4A2A-469E-B97E-0D9856B1A3FE}" srcOrd="1" destOrd="0" parTransId="{51496238-F74B-43D9-86A2-6BD6E76333E2}" sibTransId="{6EB77958-BFBA-4859-969D-E49F1E1DA5B2}"/>
    <dgm:cxn modelId="{8B9E8A28-CD3A-4789-89FD-D7CA384BF2F7}" srcId="{94AEEB4A-D02F-42C5-805B-39504AACC37A}" destId="{AF636C23-DD94-4A60-9BB1-B3B1C78F0974}" srcOrd="0" destOrd="0" parTransId="{9ED6D3F6-139C-4E7A-BDB3-4994030B973D}" sibTransId="{7B0FED43-AC1B-4987-92E1-D76BD0DEEF73}"/>
    <dgm:cxn modelId="{4BF462FB-54AE-4881-96F6-767F11EC4E3D}" srcId="{94AEEB4A-D02F-42C5-805B-39504AACC37A}" destId="{69B1095A-A1F5-4BB9-909E-77D98028C4F9}" srcOrd="2" destOrd="0" parTransId="{AFD0F13E-D6EE-45CC-825A-D57D6D29BD8B}" sibTransId="{43325775-281E-4B75-BA61-5EC181CD8950}"/>
    <dgm:cxn modelId="{FF5A6A26-ED16-4315-A4CE-BA59401A751B}" type="presParOf" srcId="{1022D5C1-7C7E-41AB-AD90-7BC93756B149}" destId="{710DC521-4A80-4BB5-8715-9B9A5BE661AB}" srcOrd="0" destOrd="0" presId="urn:microsoft.com/office/officeart/2008/layout/VerticalCurvedList"/>
    <dgm:cxn modelId="{9D54D060-4317-4ACE-9A3F-5B4B392CA782}" type="presParOf" srcId="{710DC521-4A80-4BB5-8715-9B9A5BE661AB}" destId="{DD0CE724-F9D6-4FC5-A67C-6D0C6A35CCFE}" srcOrd="0" destOrd="0" presId="urn:microsoft.com/office/officeart/2008/layout/VerticalCurvedList"/>
    <dgm:cxn modelId="{DDD5AA51-5CF1-4E87-B9EA-DC1F5DA2CCA3}" type="presParOf" srcId="{DD0CE724-F9D6-4FC5-A67C-6D0C6A35CCFE}" destId="{37A9FA78-EEA8-48BF-991B-B0888CC03340}" srcOrd="0" destOrd="0" presId="urn:microsoft.com/office/officeart/2008/layout/VerticalCurvedList"/>
    <dgm:cxn modelId="{74C2FA2C-1EE5-42DD-A47B-78CCD5BB4989}" type="presParOf" srcId="{DD0CE724-F9D6-4FC5-A67C-6D0C6A35CCFE}" destId="{7EAB7700-FF5F-421F-8A3D-57E2071D8A8E}" srcOrd="1" destOrd="0" presId="urn:microsoft.com/office/officeart/2008/layout/VerticalCurvedList"/>
    <dgm:cxn modelId="{797A9144-BCC4-45A4-9E71-9ABC3E7B28A3}" type="presParOf" srcId="{DD0CE724-F9D6-4FC5-A67C-6D0C6A35CCFE}" destId="{0C38FC08-F690-4AF9-A5B4-D99110830CE7}" srcOrd="2" destOrd="0" presId="urn:microsoft.com/office/officeart/2008/layout/VerticalCurvedList"/>
    <dgm:cxn modelId="{8152BF46-1B03-4B3D-839B-831417F8E3AD}" type="presParOf" srcId="{DD0CE724-F9D6-4FC5-A67C-6D0C6A35CCFE}" destId="{DEB032E2-3BCD-4D56-817C-BB8912705656}" srcOrd="3" destOrd="0" presId="urn:microsoft.com/office/officeart/2008/layout/VerticalCurvedList"/>
    <dgm:cxn modelId="{4114E90C-397E-483D-9336-2687FB9286A9}" type="presParOf" srcId="{710DC521-4A80-4BB5-8715-9B9A5BE661AB}" destId="{393008CE-142B-486A-88B7-79D813B348C8}" srcOrd="1" destOrd="0" presId="urn:microsoft.com/office/officeart/2008/layout/VerticalCurvedList"/>
    <dgm:cxn modelId="{6B3F3D2A-8DB1-4441-936D-673D40780C0B}" type="presParOf" srcId="{710DC521-4A80-4BB5-8715-9B9A5BE661AB}" destId="{A467765A-D713-4A5A-A10E-D84E7C281FDF}" srcOrd="2" destOrd="0" presId="urn:microsoft.com/office/officeart/2008/layout/VerticalCurvedList"/>
    <dgm:cxn modelId="{B3E27863-58F8-4384-90E2-F4912509665B}" type="presParOf" srcId="{A467765A-D713-4A5A-A10E-D84E7C281FDF}" destId="{A134E836-7DB4-4DE0-B6A9-78FC192345AD}" srcOrd="0" destOrd="0" presId="urn:microsoft.com/office/officeart/2008/layout/VerticalCurvedList"/>
    <dgm:cxn modelId="{1855FF40-F710-48DA-824D-CE8F4C74353E}" type="presParOf" srcId="{710DC521-4A80-4BB5-8715-9B9A5BE661AB}" destId="{E08CB210-7A1A-47B4-B6A3-9E1A3C6BB320}" srcOrd="3" destOrd="0" presId="urn:microsoft.com/office/officeart/2008/layout/VerticalCurvedList"/>
    <dgm:cxn modelId="{B968525D-ED98-4E96-8713-37BFD65A75CF}" type="presParOf" srcId="{710DC521-4A80-4BB5-8715-9B9A5BE661AB}" destId="{5A956A4F-2796-407D-ADE1-44B2B48DE0D8}" srcOrd="4" destOrd="0" presId="urn:microsoft.com/office/officeart/2008/layout/VerticalCurvedList"/>
    <dgm:cxn modelId="{44C2342D-7F1C-4AD1-A0BE-484940B47CC8}" type="presParOf" srcId="{5A956A4F-2796-407D-ADE1-44B2B48DE0D8}" destId="{4C2902CB-60E6-4D3C-9D2A-19E1209F381C}" srcOrd="0" destOrd="0" presId="urn:microsoft.com/office/officeart/2008/layout/VerticalCurvedList"/>
    <dgm:cxn modelId="{EC9E0661-0152-4148-A2EA-8C41550CC09F}" type="presParOf" srcId="{710DC521-4A80-4BB5-8715-9B9A5BE661AB}" destId="{CEA38E7D-271A-44C8-9E73-28A00BAF246F}" srcOrd="5" destOrd="0" presId="urn:microsoft.com/office/officeart/2008/layout/VerticalCurvedList"/>
    <dgm:cxn modelId="{72E45606-4CDF-40C3-AF3F-7F4F6FA8CECB}" type="presParOf" srcId="{710DC521-4A80-4BB5-8715-9B9A5BE661AB}" destId="{6F053CC3-AC29-493B-830B-C364FA18BF0B}" srcOrd="6" destOrd="0" presId="urn:microsoft.com/office/officeart/2008/layout/VerticalCurvedList"/>
    <dgm:cxn modelId="{00272035-5349-4CB4-B54F-54DEC4454267}" type="presParOf" srcId="{6F053CC3-AC29-493B-830B-C364FA18BF0B}" destId="{94F0E206-38B6-4D95-84DD-AABAF61F8D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F64F-70CF-4537-9EF4-9A9DB14349C2}">
      <dsp:nvSpPr>
        <dsp:cNvPr id="0" name=""/>
        <dsp:cNvSpPr/>
      </dsp:nvSpPr>
      <dsp:spPr>
        <a:xfrm>
          <a:off x="4621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Liječnički pregled</a:t>
          </a:r>
          <a:endParaRPr lang="hr-HR" sz="2300" kern="1200" dirty="0"/>
        </a:p>
      </dsp:txBody>
      <dsp:txXfrm>
        <a:off x="40127" y="1605038"/>
        <a:ext cx="1949441" cy="1141260"/>
      </dsp:txXfrm>
    </dsp:sp>
    <dsp:sp modelId="{2165D4BB-48D5-445E-822B-B7275C2B5D80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/>
        </a:p>
      </dsp:txBody>
      <dsp:txXfrm>
        <a:off x="2227119" y="2025346"/>
        <a:ext cx="299835" cy="300644"/>
      </dsp:txXfrm>
    </dsp:sp>
    <dsp:sp modelId="{73B76B95-C751-436A-BDDA-D99BC0E9883D}">
      <dsp:nvSpPr>
        <dsp:cNvPr id="0" name=""/>
        <dsp:cNvSpPr/>
      </dsp:nvSpPr>
      <dsp:spPr>
        <a:xfrm>
          <a:off x="2833255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Testiranje djeteta u školi</a:t>
          </a:r>
          <a:endParaRPr lang="hr-HR" sz="2300" kern="1200" dirty="0"/>
        </a:p>
      </dsp:txBody>
      <dsp:txXfrm>
        <a:off x="2868761" y="1605038"/>
        <a:ext cx="1949441" cy="1141260"/>
      </dsp:txXfrm>
    </dsp:sp>
    <dsp:sp modelId="{8416B3F4-5551-43E8-909E-B774037F8D42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/>
        </a:p>
      </dsp:txBody>
      <dsp:txXfrm>
        <a:off x="5055754" y="2025346"/>
        <a:ext cx="299835" cy="300644"/>
      </dsp:txXfrm>
    </dsp:sp>
    <dsp:sp modelId="{1F923283-C036-403F-BA77-C7F3EA08FA69}">
      <dsp:nvSpPr>
        <dsp:cNvPr id="0" name=""/>
        <dsp:cNvSpPr/>
      </dsp:nvSpPr>
      <dsp:spPr>
        <a:xfrm>
          <a:off x="5661890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Individualni razgovor s roditeljima</a:t>
          </a:r>
          <a:endParaRPr lang="hr-HR" sz="2300" kern="1200" dirty="0"/>
        </a:p>
      </dsp:txBody>
      <dsp:txXfrm>
        <a:off x="5697396" y="1605038"/>
        <a:ext cx="1949441" cy="1141260"/>
      </dsp:txXfrm>
    </dsp:sp>
    <dsp:sp modelId="{1203287E-B9A2-44FF-BDE4-70B713888CDF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/>
        </a:p>
      </dsp:txBody>
      <dsp:txXfrm>
        <a:off x="7884389" y="2025346"/>
        <a:ext cx="299835" cy="300644"/>
      </dsp:txXfrm>
    </dsp:sp>
    <dsp:sp modelId="{F8785BE8-52C7-47B8-86BF-A6AC2D1EDE74}">
      <dsp:nvSpPr>
        <dsp:cNvPr id="0" name=""/>
        <dsp:cNvSpPr/>
      </dsp:nvSpPr>
      <dsp:spPr>
        <a:xfrm>
          <a:off x="8490525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Upis</a:t>
          </a:r>
          <a:endParaRPr lang="hr-HR" sz="2300" kern="1200" dirty="0"/>
        </a:p>
      </dsp:txBody>
      <dsp:txXfrm>
        <a:off x="8526031" y="1605038"/>
        <a:ext cx="1949441" cy="1141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B7700-FF5F-421F-8A3D-57E2071D8A8E}">
      <dsp:nvSpPr>
        <dsp:cNvPr id="0" name=""/>
        <dsp:cNvSpPr/>
      </dsp:nvSpPr>
      <dsp:spPr>
        <a:xfrm>
          <a:off x="-4397965" y="-674554"/>
          <a:ext cx="5239541" cy="5239541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008CE-142B-486A-88B7-79D813B348C8}">
      <dsp:nvSpPr>
        <dsp:cNvPr id="0" name=""/>
        <dsp:cNvSpPr/>
      </dsp:nvSpPr>
      <dsp:spPr>
        <a:xfrm>
          <a:off x="541234" y="389043"/>
          <a:ext cx="5476919" cy="778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60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Tjelesna spremnost</a:t>
          </a:r>
          <a:endParaRPr lang="hr-HR" sz="2700" kern="1200" dirty="0"/>
        </a:p>
      </dsp:txBody>
      <dsp:txXfrm>
        <a:off x="541234" y="389043"/>
        <a:ext cx="5476919" cy="778086"/>
      </dsp:txXfrm>
    </dsp:sp>
    <dsp:sp modelId="{A134E836-7DB4-4DE0-B6A9-78FC192345AD}">
      <dsp:nvSpPr>
        <dsp:cNvPr id="0" name=""/>
        <dsp:cNvSpPr/>
      </dsp:nvSpPr>
      <dsp:spPr>
        <a:xfrm>
          <a:off x="54930" y="291782"/>
          <a:ext cx="972608" cy="972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CB210-7A1A-47B4-B6A3-9E1A3C6BB320}">
      <dsp:nvSpPr>
        <dsp:cNvPr id="0" name=""/>
        <dsp:cNvSpPr/>
      </dsp:nvSpPr>
      <dsp:spPr>
        <a:xfrm>
          <a:off x="824069" y="1556173"/>
          <a:ext cx="5194085" cy="7780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60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Spoznajna spremnost</a:t>
          </a:r>
          <a:endParaRPr lang="hr-HR" sz="2700" kern="1200" dirty="0"/>
        </a:p>
      </dsp:txBody>
      <dsp:txXfrm>
        <a:off x="824069" y="1556173"/>
        <a:ext cx="5194085" cy="778086"/>
      </dsp:txXfrm>
    </dsp:sp>
    <dsp:sp modelId="{4C2902CB-60E6-4D3C-9D2A-19E1209F381C}">
      <dsp:nvSpPr>
        <dsp:cNvPr id="0" name=""/>
        <dsp:cNvSpPr/>
      </dsp:nvSpPr>
      <dsp:spPr>
        <a:xfrm>
          <a:off x="337765" y="1458912"/>
          <a:ext cx="972608" cy="972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38E7D-271A-44C8-9E73-28A00BAF246F}">
      <dsp:nvSpPr>
        <dsp:cNvPr id="0" name=""/>
        <dsp:cNvSpPr/>
      </dsp:nvSpPr>
      <dsp:spPr>
        <a:xfrm>
          <a:off x="541234" y="2723303"/>
          <a:ext cx="5476919" cy="7780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60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Emocionalno-socijalna spremnost</a:t>
          </a:r>
          <a:endParaRPr lang="hr-HR" sz="2700" kern="1200" dirty="0"/>
        </a:p>
      </dsp:txBody>
      <dsp:txXfrm>
        <a:off x="541234" y="2723303"/>
        <a:ext cx="5476919" cy="778086"/>
      </dsp:txXfrm>
    </dsp:sp>
    <dsp:sp modelId="{94F0E206-38B6-4D95-84DD-AABAF61F8D8A}">
      <dsp:nvSpPr>
        <dsp:cNvPr id="0" name=""/>
        <dsp:cNvSpPr/>
      </dsp:nvSpPr>
      <dsp:spPr>
        <a:xfrm>
          <a:off x="54930" y="2626042"/>
          <a:ext cx="972608" cy="972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7CF9-15F0-4FD1-91B1-C2D0BA434EC4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A240-0AC3-4E11-8E83-03657D2649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404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7CF9-15F0-4FD1-91B1-C2D0BA434EC4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A240-0AC3-4E11-8E83-03657D2649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74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7CF9-15F0-4FD1-91B1-C2D0BA434EC4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A240-0AC3-4E11-8E83-03657D2649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10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7CF9-15F0-4FD1-91B1-C2D0BA434EC4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A240-0AC3-4E11-8E83-03657D2649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517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7CF9-15F0-4FD1-91B1-C2D0BA434EC4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A240-0AC3-4E11-8E83-03657D2649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8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7CF9-15F0-4FD1-91B1-C2D0BA434EC4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A240-0AC3-4E11-8E83-03657D2649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12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7CF9-15F0-4FD1-91B1-C2D0BA434EC4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A240-0AC3-4E11-8E83-03657D2649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88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7CF9-15F0-4FD1-91B1-C2D0BA434EC4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A240-0AC3-4E11-8E83-03657D2649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76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7CF9-15F0-4FD1-91B1-C2D0BA434EC4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A240-0AC3-4E11-8E83-03657D2649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93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7CF9-15F0-4FD1-91B1-C2D0BA434EC4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A240-0AC3-4E11-8E83-03657D2649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71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7CF9-15F0-4FD1-91B1-C2D0BA434EC4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A240-0AC3-4E11-8E83-03657D2649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42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77CF9-15F0-4FD1-91B1-C2D0BA434EC4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FA240-0AC3-4E11-8E83-03657D2649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85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ten.com/kids/kidsgames-home.html" TargetMode="External"/><Relationship Id="rId2" Type="http://schemas.openxmlformats.org/officeDocument/2006/relationships/hyperlink" Target="https://www.artrea.com.hr/onlinepercepcij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izdic.com/igre/najmladji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rea.com.hr/onlinegrafomotorika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rea.com.hr/onlinepredskola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215900" y="2236787"/>
            <a:ext cx="7708900" cy="2387600"/>
          </a:xfrm>
        </p:spPr>
        <p:txBody>
          <a:bodyPr>
            <a:normAutofit/>
          </a:bodyPr>
          <a:lstStyle/>
          <a:p>
            <a:r>
              <a:rPr lang="hr-HR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Polazak u prvi razred</a:t>
            </a:r>
            <a:endParaRPr lang="hr-HR" sz="7200" b="1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82700" y="270670"/>
            <a:ext cx="9144000" cy="1655762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OŠ „IVAN MEŠTROVIĆ” VRPOLJE</a:t>
            </a:r>
            <a:endParaRPr lang="hr-HR" sz="2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1774825"/>
            <a:ext cx="44831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0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Psihološko testiranje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provest će se u manjoj grupi od 4 do 5 djece (dijete je odvojeno od  roditelja) i ispituju se: sposobnosti vidne diskriminacije (mogućnost razlikovanja),  </a:t>
            </a:r>
            <a:r>
              <a:rPr lang="hr-HR" dirty="0" err="1" smtClean="0"/>
              <a:t>grafomotoričke</a:t>
            </a:r>
            <a:r>
              <a:rPr lang="hr-HR" dirty="0" smtClean="0"/>
              <a:t> sposobnosti precrtavanja likova, poznavanje  svakodnevnih činjenica i pojmova, </a:t>
            </a:r>
            <a:r>
              <a:rPr lang="hr-HR" dirty="0" err="1" smtClean="0"/>
              <a:t>grafomotoričke</a:t>
            </a:r>
            <a:r>
              <a:rPr lang="hr-HR" dirty="0" smtClean="0"/>
              <a:t> sposobnosti te prebrojavanje i problemski zadatci različite složenosti</a:t>
            </a:r>
          </a:p>
          <a:p>
            <a:r>
              <a:rPr lang="hr-HR" dirty="0" smtClean="0"/>
              <a:t>po završetku testiranja, roditelj će dobiti povratnu informaciju o  djetetovu postignuću na testu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584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-235" dirty="0" smtClean="0">
                <a:solidFill>
                  <a:srgbClr val="FF0000"/>
                </a:solidFill>
              </a:rPr>
              <a:t>Razgovor </a:t>
            </a:r>
            <a:r>
              <a:rPr lang="hr-HR" spc="-325" dirty="0" smtClean="0">
                <a:solidFill>
                  <a:srgbClr val="FF0000"/>
                </a:solidFill>
              </a:rPr>
              <a:t>s</a:t>
            </a:r>
            <a:r>
              <a:rPr lang="hr-HR" spc="330" dirty="0" smtClean="0">
                <a:solidFill>
                  <a:srgbClr val="FF0000"/>
                </a:solidFill>
              </a:rPr>
              <a:t> </a:t>
            </a:r>
            <a:r>
              <a:rPr lang="hr-HR" spc="-210" dirty="0" smtClean="0">
                <a:solidFill>
                  <a:srgbClr val="FF0000"/>
                </a:solidFill>
              </a:rPr>
              <a:t>roditeljima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329565" algn="l"/>
                <a:tab pos="1704339" algn="l"/>
                <a:tab pos="2015489" algn="l"/>
                <a:tab pos="3498215" algn="l"/>
                <a:tab pos="4508500" algn="l"/>
                <a:tab pos="4967605" algn="l"/>
                <a:tab pos="5424805" algn="l"/>
                <a:tab pos="6060440" algn="l"/>
                <a:tab pos="6528434" algn="l"/>
                <a:tab pos="7362190" algn="l"/>
              </a:tabLst>
            </a:pPr>
            <a:r>
              <a:rPr lang="hr-HR" spc="-215" dirty="0">
                <a:solidFill>
                  <a:srgbClr val="20355A"/>
                </a:solidFill>
                <a:latin typeface="Arial Black"/>
                <a:cs typeface="Arial Black"/>
              </a:rPr>
              <a:t>Razgovor	</a:t>
            </a:r>
            <a:r>
              <a:rPr lang="hr-HR" spc="-290" dirty="0" smtClean="0">
                <a:solidFill>
                  <a:srgbClr val="20355A"/>
                </a:solidFill>
                <a:latin typeface="Arial Black"/>
                <a:cs typeface="Arial Black"/>
              </a:rPr>
              <a:t>s </a:t>
            </a:r>
            <a:r>
              <a:rPr lang="hr-HR" spc="-225" dirty="0" smtClean="0">
                <a:solidFill>
                  <a:srgbClr val="20355A"/>
                </a:solidFill>
                <a:latin typeface="Arial Black"/>
                <a:cs typeface="Arial Black"/>
              </a:rPr>
              <a:t>rodi</a:t>
            </a:r>
            <a:r>
              <a:rPr lang="hr-HR" spc="-200" dirty="0" smtClean="0">
                <a:solidFill>
                  <a:srgbClr val="20355A"/>
                </a:solidFill>
                <a:latin typeface="Arial Black"/>
                <a:cs typeface="Arial Black"/>
              </a:rPr>
              <a:t>t</a:t>
            </a:r>
            <a:r>
              <a:rPr lang="hr-HR" spc="-355" dirty="0" smtClean="0">
                <a:solidFill>
                  <a:srgbClr val="20355A"/>
                </a:solidFill>
                <a:latin typeface="Arial Black"/>
                <a:cs typeface="Arial Black"/>
              </a:rPr>
              <a:t>e</a:t>
            </a:r>
            <a:r>
              <a:rPr lang="hr-HR" spc="-175" dirty="0" smtClean="0">
                <a:solidFill>
                  <a:srgbClr val="20355A"/>
                </a:solidFill>
                <a:latin typeface="Arial Black"/>
                <a:cs typeface="Arial Black"/>
              </a:rPr>
              <a:t>l</a:t>
            </a:r>
            <a:r>
              <a:rPr lang="hr-HR" spc="-270" dirty="0" smtClean="0">
                <a:solidFill>
                  <a:srgbClr val="20355A"/>
                </a:solidFill>
                <a:latin typeface="Arial Black"/>
                <a:cs typeface="Arial Black"/>
              </a:rPr>
              <a:t>jima</a:t>
            </a:r>
            <a:r>
              <a:rPr lang="hr-HR" dirty="0" smtClean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pc="-220" dirty="0" smtClean="0">
                <a:solidFill>
                  <a:srgbClr val="20355A"/>
                </a:solidFill>
                <a:latin typeface="Arial Black"/>
                <a:cs typeface="Arial Black"/>
              </a:rPr>
              <a:t>o</a:t>
            </a:r>
            <a:r>
              <a:rPr lang="hr-HR" spc="-215" dirty="0" smtClean="0">
                <a:solidFill>
                  <a:srgbClr val="20355A"/>
                </a:solidFill>
                <a:latin typeface="Arial Black"/>
                <a:cs typeface="Arial Black"/>
              </a:rPr>
              <a:t>d</a:t>
            </a:r>
            <a:r>
              <a:rPr lang="hr-HR" spc="-285" dirty="0" smtClean="0">
                <a:solidFill>
                  <a:srgbClr val="20355A"/>
                </a:solidFill>
                <a:latin typeface="Arial Black"/>
                <a:cs typeface="Arial Black"/>
              </a:rPr>
              <a:t>v</a:t>
            </a:r>
            <a:r>
              <a:rPr lang="hr-HR" spc="-165" dirty="0" smtClean="0">
                <a:solidFill>
                  <a:srgbClr val="20355A"/>
                </a:solidFill>
                <a:latin typeface="Arial Black"/>
                <a:cs typeface="Arial Black"/>
              </a:rPr>
              <a:t>i</a:t>
            </a:r>
            <a:r>
              <a:rPr lang="hr-HR" spc="-175" dirty="0" smtClean="0">
                <a:solidFill>
                  <a:srgbClr val="20355A"/>
                </a:solidFill>
                <a:latin typeface="Arial Black"/>
                <a:cs typeface="Arial Black"/>
              </a:rPr>
              <a:t>j</a:t>
            </a:r>
            <a:r>
              <a:rPr lang="hr-HR" spc="-360" dirty="0" smtClean="0">
                <a:solidFill>
                  <a:srgbClr val="20355A"/>
                </a:solidFill>
                <a:latin typeface="Arial Black"/>
                <a:cs typeface="Arial Black"/>
              </a:rPr>
              <a:t>a</a:t>
            </a:r>
            <a:r>
              <a:rPr lang="hr-HR" spc="-229" dirty="0" smtClean="0">
                <a:solidFill>
                  <a:srgbClr val="20355A"/>
                </a:solidFill>
                <a:latin typeface="Arial Black"/>
                <a:cs typeface="Arial Black"/>
              </a:rPr>
              <a:t>t</a:t>
            </a:r>
            <a:r>
              <a:rPr lang="hr-HR" dirty="0">
                <a:solidFill>
                  <a:srgbClr val="20355A"/>
                </a:solidFill>
                <a:latin typeface="Arial Black"/>
                <a:cs typeface="Arial Black"/>
              </a:rPr>
              <a:t>	</a:t>
            </a:r>
            <a:r>
              <a:rPr lang="hr-HR" spc="-365" dirty="0" smtClean="0">
                <a:solidFill>
                  <a:srgbClr val="20355A"/>
                </a:solidFill>
                <a:latin typeface="Arial Black"/>
                <a:cs typeface="Arial Black"/>
              </a:rPr>
              <a:t>će</a:t>
            </a:r>
            <a:r>
              <a:rPr lang="hr-HR" dirty="0" smtClean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pc="-300" dirty="0" smtClean="0">
                <a:solidFill>
                  <a:srgbClr val="20355A"/>
                </a:solidFill>
                <a:latin typeface="Arial Black"/>
                <a:cs typeface="Arial Black"/>
              </a:rPr>
              <a:t>se</a:t>
            </a:r>
            <a:r>
              <a:rPr lang="hr-HR" dirty="0" smtClean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pc="-265" dirty="0" smtClean="0">
                <a:solidFill>
                  <a:srgbClr val="20355A"/>
                </a:solidFill>
                <a:latin typeface="Arial Black"/>
                <a:cs typeface="Arial Black"/>
              </a:rPr>
              <a:t>do</a:t>
            </a:r>
            <a:r>
              <a:rPr lang="hr-HR" spc="-270" dirty="0" smtClean="0">
                <a:solidFill>
                  <a:srgbClr val="20355A"/>
                </a:solidFill>
                <a:latin typeface="Arial Black"/>
                <a:cs typeface="Arial Black"/>
              </a:rPr>
              <a:t>k</a:t>
            </a:r>
            <a:r>
              <a:rPr lang="hr-HR" dirty="0" smtClean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pc="-265" dirty="0" smtClean="0">
                <a:solidFill>
                  <a:srgbClr val="20355A"/>
                </a:solidFill>
                <a:latin typeface="Arial Black"/>
                <a:cs typeface="Arial Black"/>
              </a:rPr>
              <a:t>s</a:t>
            </a:r>
            <a:r>
              <a:rPr lang="hr-HR" spc="-275" dirty="0" smtClean="0">
                <a:solidFill>
                  <a:srgbClr val="20355A"/>
                </a:solidFill>
                <a:latin typeface="Arial Black"/>
                <a:cs typeface="Arial Black"/>
              </a:rPr>
              <a:t>u</a:t>
            </a:r>
            <a:r>
              <a:rPr lang="hr-HR" dirty="0" smtClean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pc="-220" dirty="0" smtClean="0">
                <a:solidFill>
                  <a:srgbClr val="20355A"/>
                </a:solidFill>
                <a:latin typeface="Arial Black"/>
                <a:cs typeface="Arial Black"/>
              </a:rPr>
              <a:t>dj</a:t>
            </a:r>
            <a:r>
              <a:rPr lang="hr-HR" spc="-300" dirty="0" smtClean="0">
                <a:solidFill>
                  <a:srgbClr val="20355A"/>
                </a:solidFill>
                <a:latin typeface="Arial Black"/>
                <a:cs typeface="Arial Black"/>
              </a:rPr>
              <a:t>e</a:t>
            </a:r>
            <a:r>
              <a:rPr lang="hr-HR" spc="-360" dirty="0" smtClean="0">
                <a:solidFill>
                  <a:srgbClr val="20355A"/>
                </a:solidFill>
                <a:latin typeface="Arial Black"/>
                <a:cs typeface="Arial Black"/>
              </a:rPr>
              <a:t>ca</a:t>
            </a:r>
            <a:r>
              <a:rPr lang="hr-HR" dirty="0" smtClean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pc="-265" dirty="0" smtClean="0">
                <a:solidFill>
                  <a:srgbClr val="20355A"/>
                </a:solidFill>
                <a:latin typeface="Arial Black"/>
                <a:cs typeface="Arial Black"/>
              </a:rPr>
              <a:t>na</a:t>
            </a:r>
            <a:r>
              <a:rPr lang="hr-HR" dirty="0" smtClean="0">
                <a:latin typeface="Arial Black"/>
                <a:cs typeface="Arial Black"/>
              </a:rPr>
              <a:t> </a:t>
            </a:r>
            <a:r>
              <a:rPr lang="hr-HR" spc="-265" dirty="0" smtClean="0">
                <a:solidFill>
                  <a:srgbClr val="20355A"/>
                </a:solidFill>
                <a:latin typeface="Arial Black"/>
                <a:cs typeface="Arial Black"/>
              </a:rPr>
              <a:t>pedagoškom</a:t>
            </a:r>
          </a:p>
          <a:p>
            <a:pPr>
              <a:lnSpc>
                <a:spcPts val="2375"/>
              </a:lnSpc>
              <a:spcBef>
                <a:spcPts val="95"/>
              </a:spcBef>
              <a:tabLst>
                <a:tab pos="329565" algn="l"/>
                <a:tab pos="1704339" algn="l"/>
                <a:tab pos="2015489" algn="l"/>
                <a:tab pos="3498215" algn="l"/>
                <a:tab pos="4508500" algn="l"/>
                <a:tab pos="4967605" algn="l"/>
                <a:tab pos="5424805" algn="l"/>
                <a:tab pos="6060440" algn="l"/>
                <a:tab pos="6528434" algn="l"/>
                <a:tab pos="7362190" algn="l"/>
              </a:tabLst>
            </a:pPr>
            <a:r>
              <a:rPr lang="hr-HR" spc="-285" dirty="0" smtClean="0">
                <a:solidFill>
                  <a:srgbClr val="20355A"/>
                </a:solidFill>
                <a:latin typeface="Arial Black"/>
                <a:cs typeface="Arial Black"/>
              </a:rPr>
              <a:t>Tijekom </a:t>
            </a:r>
            <a:r>
              <a:rPr lang="hr-HR" spc="-225" dirty="0">
                <a:solidFill>
                  <a:srgbClr val="20355A"/>
                </a:solidFill>
                <a:latin typeface="Arial Black"/>
                <a:cs typeface="Arial Black"/>
              </a:rPr>
              <a:t>razgovora </a:t>
            </a:r>
            <a:r>
              <a:rPr lang="hr-HR" spc="-235" dirty="0">
                <a:solidFill>
                  <a:srgbClr val="20355A"/>
                </a:solidFill>
                <a:latin typeface="Arial Black"/>
                <a:cs typeface="Arial Black"/>
              </a:rPr>
              <a:t>roditelj </a:t>
            </a:r>
            <a:r>
              <a:rPr lang="hr-HR" spc="-270" dirty="0">
                <a:solidFill>
                  <a:srgbClr val="20355A"/>
                </a:solidFill>
                <a:latin typeface="Arial Black"/>
                <a:cs typeface="Arial Black"/>
              </a:rPr>
              <a:t>školi </a:t>
            </a:r>
            <a:r>
              <a:rPr lang="hr-HR" b="1" spc="-50" dirty="0">
                <a:solidFill>
                  <a:srgbClr val="20355A"/>
                </a:solidFill>
                <a:latin typeface="Arial"/>
                <a:cs typeface="Arial"/>
              </a:rPr>
              <a:t>dostavlja </a:t>
            </a:r>
            <a:r>
              <a:rPr lang="hr-HR" b="1" spc="-30" dirty="0">
                <a:solidFill>
                  <a:srgbClr val="20355A"/>
                </a:solidFill>
                <a:latin typeface="Arial"/>
                <a:cs typeface="Arial"/>
              </a:rPr>
              <a:t>OIB </a:t>
            </a:r>
            <a:r>
              <a:rPr lang="hr-HR" b="1" spc="-15" dirty="0">
                <a:solidFill>
                  <a:srgbClr val="20355A"/>
                </a:solidFill>
                <a:latin typeface="Arial"/>
                <a:cs typeface="Arial"/>
              </a:rPr>
              <a:t>djeteta </a:t>
            </a:r>
            <a:r>
              <a:rPr lang="hr-HR" b="1" spc="15" dirty="0">
                <a:solidFill>
                  <a:srgbClr val="20355A"/>
                </a:solidFill>
                <a:latin typeface="Arial"/>
                <a:cs typeface="Arial"/>
              </a:rPr>
              <a:t>te  </a:t>
            </a:r>
            <a:r>
              <a:rPr lang="hr-HR" b="1" spc="-85" dirty="0">
                <a:solidFill>
                  <a:srgbClr val="20355A"/>
                </a:solidFill>
                <a:latin typeface="Arial"/>
                <a:cs typeface="Arial"/>
              </a:rPr>
              <a:t>osnovne </a:t>
            </a:r>
            <a:r>
              <a:rPr lang="hr-HR" b="1" spc="-50" dirty="0">
                <a:solidFill>
                  <a:srgbClr val="20355A"/>
                </a:solidFill>
                <a:latin typeface="Arial"/>
                <a:cs typeface="Arial"/>
              </a:rPr>
              <a:t>informacije </a:t>
            </a:r>
            <a:r>
              <a:rPr lang="hr-HR" b="1" spc="-85" dirty="0">
                <a:solidFill>
                  <a:srgbClr val="20355A"/>
                </a:solidFill>
                <a:latin typeface="Arial"/>
                <a:cs typeface="Arial"/>
              </a:rPr>
              <a:t>o </a:t>
            </a:r>
            <a:r>
              <a:rPr lang="hr-HR" b="1" spc="-50" dirty="0">
                <a:solidFill>
                  <a:srgbClr val="20355A"/>
                </a:solidFill>
                <a:latin typeface="Arial"/>
                <a:cs typeface="Arial"/>
              </a:rPr>
              <a:t>obiteljskim </a:t>
            </a:r>
            <a:r>
              <a:rPr lang="hr-HR" b="1" spc="-55" dirty="0">
                <a:solidFill>
                  <a:srgbClr val="20355A"/>
                </a:solidFill>
                <a:latin typeface="Arial"/>
                <a:cs typeface="Arial"/>
              </a:rPr>
              <a:t>i </a:t>
            </a:r>
            <a:r>
              <a:rPr lang="hr-HR" b="1" spc="-45" dirty="0">
                <a:solidFill>
                  <a:srgbClr val="20355A"/>
                </a:solidFill>
                <a:latin typeface="Arial"/>
                <a:cs typeface="Arial"/>
              </a:rPr>
              <a:t>stambenim prilikama,  </a:t>
            </a:r>
            <a:r>
              <a:rPr lang="hr-HR" b="1" spc="-50" dirty="0">
                <a:solidFill>
                  <a:srgbClr val="20355A"/>
                </a:solidFill>
                <a:latin typeface="Arial"/>
                <a:cs typeface="Arial"/>
              </a:rPr>
              <a:t>razvoju </a:t>
            </a:r>
            <a:r>
              <a:rPr lang="hr-HR" b="1" spc="-10" dirty="0">
                <a:solidFill>
                  <a:srgbClr val="20355A"/>
                </a:solidFill>
                <a:latin typeface="Arial"/>
                <a:cs typeface="Arial"/>
              </a:rPr>
              <a:t>djeteta </a:t>
            </a:r>
            <a:r>
              <a:rPr lang="hr-HR" spc="-275" dirty="0">
                <a:solidFill>
                  <a:srgbClr val="20355A"/>
                </a:solidFill>
                <a:latin typeface="Arial Black"/>
                <a:cs typeface="Arial Black"/>
              </a:rPr>
              <a:t>te </a:t>
            </a:r>
            <a:r>
              <a:rPr lang="hr-HR" spc="-270" dirty="0">
                <a:solidFill>
                  <a:srgbClr val="20355A"/>
                </a:solidFill>
                <a:latin typeface="Arial Black"/>
                <a:cs typeface="Arial Black"/>
              </a:rPr>
              <a:t>ostale </a:t>
            </a:r>
            <a:r>
              <a:rPr lang="hr-HR" spc="-260" dirty="0">
                <a:solidFill>
                  <a:srgbClr val="20355A"/>
                </a:solidFill>
                <a:latin typeface="Arial Black"/>
                <a:cs typeface="Arial Black"/>
              </a:rPr>
              <a:t>relevantne</a:t>
            </a:r>
            <a:r>
              <a:rPr lang="hr-HR" spc="135" dirty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pc="-260" dirty="0">
                <a:solidFill>
                  <a:srgbClr val="20355A"/>
                </a:solidFill>
                <a:latin typeface="Arial Black"/>
                <a:cs typeface="Arial Black"/>
              </a:rPr>
              <a:t>informacije</a:t>
            </a:r>
            <a:endParaRPr lang="hr-HR" dirty="0">
              <a:latin typeface="Arial Black"/>
              <a:cs typeface="Arial Black"/>
            </a:endParaRPr>
          </a:p>
          <a:p>
            <a:pPr marL="297815" marR="6985" indent="-285750" algn="just">
              <a:lnSpc>
                <a:spcPts val="2110"/>
              </a:lnSpc>
              <a:spcBef>
                <a:spcPts val="610"/>
              </a:spcBef>
            </a:pPr>
            <a:r>
              <a:rPr lang="hr-HR" spc="-250" dirty="0" smtClean="0">
                <a:solidFill>
                  <a:srgbClr val="20355A"/>
                </a:solidFill>
                <a:latin typeface="Arial Black"/>
                <a:cs typeface="Arial Black"/>
              </a:rPr>
              <a:t>Prilikom </a:t>
            </a:r>
            <a:r>
              <a:rPr lang="hr-HR" spc="-225" dirty="0">
                <a:solidFill>
                  <a:srgbClr val="20355A"/>
                </a:solidFill>
                <a:latin typeface="Arial Black"/>
                <a:cs typeface="Arial Black"/>
              </a:rPr>
              <a:t>razgovora </a:t>
            </a:r>
            <a:r>
              <a:rPr lang="hr-HR" spc="-229" dirty="0">
                <a:solidFill>
                  <a:srgbClr val="20355A"/>
                </a:solidFill>
                <a:latin typeface="Arial Black"/>
                <a:cs typeface="Arial Black"/>
              </a:rPr>
              <a:t>roditelj </a:t>
            </a:r>
            <a:r>
              <a:rPr lang="hr-HR" spc="-290" dirty="0">
                <a:solidFill>
                  <a:srgbClr val="20355A"/>
                </a:solidFill>
                <a:latin typeface="Arial Black"/>
                <a:cs typeface="Arial Black"/>
              </a:rPr>
              <a:t>ima </a:t>
            </a:r>
            <a:r>
              <a:rPr lang="hr-HR" spc="-240" dirty="0">
                <a:solidFill>
                  <a:srgbClr val="20355A"/>
                </a:solidFill>
                <a:latin typeface="Arial Black"/>
                <a:cs typeface="Arial Black"/>
              </a:rPr>
              <a:t>priliku odabrati </a:t>
            </a:r>
            <a:r>
              <a:rPr lang="hr-HR" spc="-215" dirty="0">
                <a:solidFill>
                  <a:srgbClr val="20355A"/>
                </a:solidFill>
                <a:latin typeface="Arial Black"/>
                <a:cs typeface="Arial Black"/>
              </a:rPr>
              <a:t>izborne  </a:t>
            </a:r>
            <a:r>
              <a:rPr lang="hr-HR" spc="-260" dirty="0">
                <a:solidFill>
                  <a:srgbClr val="20355A"/>
                </a:solidFill>
                <a:latin typeface="Arial Black"/>
                <a:cs typeface="Arial Black"/>
              </a:rPr>
              <a:t>predmete </a:t>
            </a:r>
            <a:r>
              <a:rPr lang="hr-HR" spc="-285" dirty="0">
                <a:solidFill>
                  <a:srgbClr val="20355A"/>
                </a:solidFill>
                <a:latin typeface="Arial Black"/>
                <a:cs typeface="Arial Black"/>
              </a:rPr>
              <a:t>koje </a:t>
            </a:r>
            <a:r>
              <a:rPr lang="hr-HR" spc="-204" dirty="0">
                <a:solidFill>
                  <a:srgbClr val="20355A"/>
                </a:solidFill>
                <a:latin typeface="Arial Black"/>
                <a:cs typeface="Arial Black"/>
              </a:rPr>
              <a:t>bi </a:t>
            </a:r>
            <a:r>
              <a:rPr lang="hr-HR" spc="-225" dirty="0">
                <a:solidFill>
                  <a:srgbClr val="20355A"/>
                </a:solidFill>
                <a:latin typeface="Arial Black"/>
                <a:cs typeface="Arial Black"/>
              </a:rPr>
              <a:t>želio </a:t>
            </a:r>
            <a:r>
              <a:rPr lang="hr-HR" spc="-245" dirty="0">
                <a:solidFill>
                  <a:srgbClr val="20355A"/>
                </a:solidFill>
                <a:latin typeface="Arial Black"/>
                <a:cs typeface="Arial Black"/>
              </a:rPr>
              <a:t>da </a:t>
            </a:r>
            <a:r>
              <a:rPr lang="hr-HR" spc="-250" dirty="0">
                <a:solidFill>
                  <a:srgbClr val="20355A"/>
                </a:solidFill>
                <a:latin typeface="Arial Black"/>
                <a:cs typeface="Arial Black"/>
              </a:rPr>
              <a:t>dijete </a:t>
            </a:r>
            <a:r>
              <a:rPr lang="hr-HR" spc="-245" dirty="0">
                <a:solidFill>
                  <a:srgbClr val="20355A"/>
                </a:solidFill>
                <a:latin typeface="Arial Black"/>
                <a:cs typeface="Arial Black"/>
              </a:rPr>
              <a:t>pohađa </a:t>
            </a:r>
            <a:r>
              <a:rPr lang="hr-HR" spc="-275" dirty="0">
                <a:solidFill>
                  <a:srgbClr val="20355A"/>
                </a:solidFill>
                <a:latin typeface="Arial Black"/>
                <a:cs typeface="Arial Black"/>
              </a:rPr>
              <a:t>ukoliko </a:t>
            </a:r>
            <a:r>
              <a:rPr lang="hr-HR" spc="-250" dirty="0">
                <a:solidFill>
                  <a:srgbClr val="20355A"/>
                </a:solidFill>
                <a:latin typeface="Arial Black"/>
                <a:cs typeface="Arial Black"/>
              </a:rPr>
              <a:t>upiše </a:t>
            </a:r>
            <a:r>
              <a:rPr lang="hr-HR" spc="-190" dirty="0">
                <a:solidFill>
                  <a:srgbClr val="20355A"/>
                </a:solidFill>
                <a:latin typeface="Arial Black"/>
                <a:cs typeface="Arial Black"/>
              </a:rPr>
              <a:t>1.  </a:t>
            </a:r>
            <a:r>
              <a:rPr lang="hr-HR" spc="-220" dirty="0">
                <a:solidFill>
                  <a:srgbClr val="20355A"/>
                </a:solidFill>
                <a:latin typeface="Arial Black"/>
                <a:cs typeface="Arial Black"/>
              </a:rPr>
              <a:t>razred </a:t>
            </a:r>
            <a:r>
              <a:rPr lang="hr-HR" spc="-285" dirty="0">
                <a:solidFill>
                  <a:srgbClr val="20355A"/>
                </a:solidFill>
                <a:latin typeface="Arial Black"/>
                <a:cs typeface="Arial Black"/>
              </a:rPr>
              <a:t>naše</a:t>
            </a:r>
            <a:r>
              <a:rPr lang="hr-HR" spc="-125" dirty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pc="-280" dirty="0">
                <a:solidFill>
                  <a:srgbClr val="20355A"/>
                </a:solidFill>
                <a:latin typeface="Arial Black"/>
                <a:cs typeface="Arial Black"/>
              </a:rPr>
              <a:t>škole:</a:t>
            </a:r>
            <a:endParaRPr lang="hr-HR" dirty="0">
              <a:latin typeface="Arial Black"/>
              <a:cs typeface="Arial Black"/>
            </a:endParaRPr>
          </a:p>
          <a:p>
            <a:pPr marL="1320165" indent="-457834" algn="just">
              <a:lnSpc>
                <a:spcPct val="100000"/>
              </a:lnSpc>
              <a:spcBef>
                <a:spcPts val="290"/>
              </a:spcBef>
              <a:buClr>
                <a:srgbClr val="BE0000"/>
              </a:buClr>
              <a:buSzPct val="109090"/>
              <a:buAutoNum type="alphaLcParenR"/>
              <a:tabLst>
                <a:tab pos="1320800" algn="l"/>
              </a:tabLst>
            </a:pPr>
            <a:r>
              <a:rPr lang="hr-HR" spc="-260" dirty="0">
                <a:solidFill>
                  <a:srgbClr val="20355A"/>
                </a:solidFill>
                <a:latin typeface="Arial Black"/>
                <a:cs typeface="Arial Black"/>
              </a:rPr>
              <a:t>Vjeronauk</a:t>
            </a:r>
            <a:endParaRPr lang="hr-HR" dirty="0">
              <a:latin typeface="Arial Black"/>
              <a:cs typeface="Arial Black"/>
            </a:endParaRPr>
          </a:p>
          <a:p>
            <a:pPr marL="1320165" indent="-457834" algn="just">
              <a:lnSpc>
                <a:spcPct val="100000"/>
              </a:lnSpc>
              <a:spcBef>
                <a:spcPts val="240"/>
              </a:spcBef>
              <a:buClr>
                <a:srgbClr val="BE0000"/>
              </a:buClr>
              <a:buSzPct val="109090"/>
              <a:buAutoNum type="alphaLcParenR"/>
              <a:tabLst>
                <a:tab pos="1320800" algn="l"/>
              </a:tabLst>
            </a:pPr>
            <a:r>
              <a:rPr lang="hr-HR" spc="-260" dirty="0">
                <a:solidFill>
                  <a:srgbClr val="20355A"/>
                </a:solidFill>
                <a:latin typeface="Arial Black"/>
                <a:cs typeface="Arial Black"/>
              </a:rPr>
              <a:t>Informatika</a:t>
            </a:r>
            <a:endParaRPr lang="hr-HR" dirty="0">
              <a:latin typeface="Arial Black"/>
              <a:cs typeface="Arial Black"/>
            </a:endParaRPr>
          </a:p>
          <a:p>
            <a:pPr marR="226060" algn="ctr">
              <a:lnSpc>
                <a:spcPct val="100000"/>
              </a:lnSpc>
              <a:spcBef>
                <a:spcPts val="665"/>
              </a:spcBef>
            </a:pPr>
            <a:r>
              <a:rPr lang="hr-HR" sz="1600" spc="-125" dirty="0" smtClean="0">
                <a:solidFill>
                  <a:srgbClr val="A6A6A6"/>
                </a:solidFill>
                <a:latin typeface="Arial Black"/>
                <a:cs typeface="Arial Black"/>
              </a:rPr>
              <a:t>NAPOMENA: </a:t>
            </a:r>
            <a:r>
              <a:rPr lang="hr-HR" sz="1600" spc="-155" dirty="0" smtClean="0">
                <a:solidFill>
                  <a:srgbClr val="A6A6A6"/>
                </a:solidFill>
                <a:latin typeface="Arial Black"/>
                <a:cs typeface="Arial Black"/>
              </a:rPr>
              <a:t>dijete </a:t>
            </a:r>
            <a:r>
              <a:rPr lang="hr-HR" sz="1600" spc="-125" dirty="0" smtClean="0">
                <a:solidFill>
                  <a:srgbClr val="A6A6A6"/>
                </a:solidFill>
                <a:latin typeface="Arial Black"/>
                <a:cs typeface="Arial Black"/>
              </a:rPr>
              <a:t>1. </a:t>
            </a:r>
            <a:r>
              <a:rPr lang="hr-HR" sz="1600" spc="-150" dirty="0" smtClean="0">
                <a:solidFill>
                  <a:srgbClr val="A6A6A6"/>
                </a:solidFill>
                <a:latin typeface="Arial Black"/>
                <a:cs typeface="Arial Black"/>
              </a:rPr>
              <a:t>razreda </a:t>
            </a:r>
            <a:r>
              <a:rPr lang="hr-HR" sz="1600" spc="-125" dirty="0" smtClean="0">
                <a:solidFill>
                  <a:srgbClr val="A6A6A6"/>
                </a:solidFill>
                <a:latin typeface="Arial Black"/>
                <a:cs typeface="Arial Black"/>
              </a:rPr>
              <a:t>OŠ </a:t>
            </a:r>
            <a:r>
              <a:rPr lang="hr-HR" sz="1600" spc="-160" dirty="0" smtClean="0">
                <a:solidFill>
                  <a:srgbClr val="A6A6A6"/>
                </a:solidFill>
                <a:latin typeface="Arial Black"/>
                <a:cs typeface="Arial Black"/>
              </a:rPr>
              <a:t>može </a:t>
            </a:r>
            <a:r>
              <a:rPr lang="hr-HR" sz="1600" spc="-150" dirty="0" smtClean="0">
                <a:solidFill>
                  <a:srgbClr val="A6A6A6"/>
                </a:solidFill>
                <a:latin typeface="Arial Black"/>
                <a:cs typeface="Arial Black"/>
              </a:rPr>
              <a:t>pohađati dva </a:t>
            </a:r>
            <a:r>
              <a:rPr lang="hr-HR" sz="1600" spc="-140" dirty="0" smtClean="0">
                <a:solidFill>
                  <a:srgbClr val="A6A6A6"/>
                </a:solidFill>
                <a:latin typeface="Arial Black"/>
                <a:cs typeface="Arial Black"/>
              </a:rPr>
              <a:t>izborna</a:t>
            </a:r>
            <a:r>
              <a:rPr lang="hr-HR" sz="1600" spc="114" dirty="0" smtClean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lang="hr-HR" sz="1600" spc="-160" dirty="0" smtClean="0">
                <a:solidFill>
                  <a:srgbClr val="A6A6A6"/>
                </a:solidFill>
                <a:latin typeface="Arial Black"/>
                <a:cs typeface="Arial Black"/>
              </a:rPr>
              <a:t>predmeta.</a:t>
            </a:r>
            <a:endParaRPr lang="hr-HR" sz="1600" dirty="0" smtClean="0">
              <a:latin typeface="Arial Black"/>
              <a:cs typeface="Arial Black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116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Upis učenika u 1. 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29565" marR="5715" indent="-317500" algn="just">
              <a:spcBef>
                <a:spcPts val="345"/>
              </a:spcBef>
            </a:pPr>
            <a:r>
              <a:rPr lang="hr-HR" spc="-215" dirty="0">
                <a:solidFill>
                  <a:srgbClr val="20355A"/>
                </a:solidFill>
                <a:latin typeface="Arial Black"/>
                <a:cs typeface="Arial Black"/>
              </a:rPr>
              <a:t>Dijete </a:t>
            </a:r>
            <a:r>
              <a:rPr lang="hr-HR" spc="-280" dirty="0">
                <a:solidFill>
                  <a:srgbClr val="20355A"/>
                </a:solidFill>
                <a:latin typeface="Arial Black"/>
                <a:cs typeface="Arial Black"/>
              </a:rPr>
              <a:t>se </a:t>
            </a:r>
            <a:r>
              <a:rPr lang="hr-HR" spc="-225" dirty="0">
                <a:solidFill>
                  <a:srgbClr val="20355A"/>
                </a:solidFill>
                <a:latin typeface="Arial Black"/>
                <a:cs typeface="Arial Black"/>
              </a:rPr>
              <a:t>upisuje </a:t>
            </a:r>
            <a:r>
              <a:rPr lang="hr-HR" spc="-210" dirty="0">
                <a:solidFill>
                  <a:srgbClr val="20355A"/>
                </a:solidFill>
                <a:latin typeface="Arial Black"/>
                <a:cs typeface="Arial Black"/>
              </a:rPr>
              <a:t>u </a:t>
            </a:r>
            <a:r>
              <a:rPr lang="hr-HR" spc="-175" dirty="0">
                <a:solidFill>
                  <a:srgbClr val="20355A"/>
                </a:solidFill>
                <a:latin typeface="Arial Black"/>
                <a:cs typeface="Arial Black"/>
              </a:rPr>
              <a:t>1. </a:t>
            </a:r>
            <a:r>
              <a:rPr lang="hr-HR" spc="-204" dirty="0">
                <a:solidFill>
                  <a:srgbClr val="20355A"/>
                </a:solidFill>
                <a:latin typeface="Arial Black"/>
                <a:cs typeface="Arial Black"/>
              </a:rPr>
              <a:t>razred </a:t>
            </a:r>
            <a:r>
              <a:rPr lang="hr-HR" spc="-250" dirty="0">
                <a:solidFill>
                  <a:srgbClr val="20355A"/>
                </a:solidFill>
                <a:latin typeface="Arial Black"/>
                <a:cs typeface="Arial Black"/>
              </a:rPr>
              <a:t>nakon </a:t>
            </a:r>
            <a:r>
              <a:rPr lang="hr-HR" spc="-235" dirty="0">
                <a:solidFill>
                  <a:srgbClr val="20355A"/>
                </a:solidFill>
                <a:latin typeface="Arial Black"/>
                <a:cs typeface="Arial Black"/>
              </a:rPr>
              <a:t>što </a:t>
            </a:r>
            <a:r>
              <a:rPr lang="hr-HR" spc="-220" dirty="0">
                <a:solidFill>
                  <a:srgbClr val="20355A"/>
                </a:solidFill>
                <a:latin typeface="Arial Black"/>
                <a:cs typeface="Arial Black"/>
              </a:rPr>
              <a:t>Povjerenstvo </a:t>
            </a:r>
            <a:r>
              <a:rPr lang="hr-HR" spc="-225" dirty="0">
                <a:solidFill>
                  <a:srgbClr val="20355A"/>
                </a:solidFill>
                <a:latin typeface="Arial Black"/>
                <a:cs typeface="Arial Black"/>
              </a:rPr>
              <a:t>o  psihofizičkom stanju </a:t>
            </a:r>
            <a:r>
              <a:rPr lang="hr-HR" spc="-240" dirty="0">
                <a:solidFill>
                  <a:srgbClr val="20355A"/>
                </a:solidFill>
                <a:latin typeface="Arial Black"/>
                <a:cs typeface="Arial Black"/>
              </a:rPr>
              <a:t>djeteta </a:t>
            </a:r>
            <a:r>
              <a:rPr lang="hr-HR" spc="-235" dirty="0">
                <a:solidFill>
                  <a:srgbClr val="20355A"/>
                </a:solidFill>
                <a:latin typeface="Arial Black"/>
                <a:cs typeface="Arial Black"/>
              </a:rPr>
              <a:t>odluči </a:t>
            </a:r>
            <a:r>
              <a:rPr lang="hr-HR" spc="-229" dirty="0">
                <a:solidFill>
                  <a:srgbClr val="20355A"/>
                </a:solidFill>
                <a:latin typeface="Arial Black"/>
                <a:cs typeface="Arial Black"/>
              </a:rPr>
              <a:t>da </a:t>
            </a:r>
            <a:r>
              <a:rPr lang="hr-HR" spc="-245" dirty="0">
                <a:solidFill>
                  <a:srgbClr val="20355A"/>
                </a:solidFill>
                <a:latin typeface="Arial Black"/>
                <a:cs typeface="Arial Black"/>
              </a:rPr>
              <a:t>je </a:t>
            </a:r>
            <a:r>
              <a:rPr lang="hr-HR" spc="-215" dirty="0">
                <a:solidFill>
                  <a:srgbClr val="20355A"/>
                </a:solidFill>
                <a:latin typeface="Arial Black"/>
                <a:cs typeface="Arial Black"/>
              </a:rPr>
              <a:t>ono </a:t>
            </a:r>
            <a:r>
              <a:rPr lang="hr-HR" spc="-235" dirty="0">
                <a:solidFill>
                  <a:srgbClr val="20355A"/>
                </a:solidFill>
                <a:latin typeface="Arial Black"/>
                <a:cs typeface="Arial Black"/>
              </a:rPr>
              <a:t>spremno </a:t>
            </a:r>
            <a:r>
              <a:rPr lang="hr-HR" spc="-204" dirty="0">
                <a:solidFill>
                  <a:srgbClr val="20355A"/>
                </a:solidFill>
                <a:latin typeface="Arial Black"/>
                <a:cs typeface="Arial Black"/>
              </a:rPr>
              <a:t>za  </a:t>
            </a:r>
            <a:r>
              <a:rPr lang="hr-HR" spc="-229" dirty="0">
                <a:solidFill>
                  <a:srgbClr val="20355A"/>
                </a:solidFill>
                <a:latin typeface="Arial Black"/>
                <a:cs typeface="Arial Black"/>
              </a:rPr>
              <a:t>polazak </a:t>
            </a:r>
            <a:r>
              <a:rPr lang="hr-HR" spc="-210" dirty="0">
                <a:solidFill>
                  <a:srgbClr val="20355A"/>
                </a:solidFill>
                <a:latin typeface="Arial Black"/>
                <a:cs typeface="Arial Black"/>
              </a:rPr>
              <a:t>u </a:t>
            </a:r>
            <a:r>
              <a:rPr lang="hr-HR" spc="-175" dirty="0">
                <a:solidFill>
                  <a:srgbClr val="20355A"/>
                </a:solidFill>
                <a:latin typeface="Arial Black"/>
                <a:cs typeface="Arial Black"/>
              </a:rPr>
              <a:t>1. </a:t>
            </a:r>
            <a:r>
              <a:rPr lang="hr-HR" spc="-204" dirty="0">
                <a:solidFill>
                  <a:srgbClr val="20355A"/>
                </a:solidFill>
                <a:latin typeface="Arial Black"/>
                <a:cs typeface="Arial Black"/>
              </a:rPr>
              <a:t>razred </a:t>
            </a:r>
            <a:r>
              <a:rPr lang="hr-HR" spc="-229" dirty="0">
                <a:solidFill>
                  <a:srgbClr val="20355A"/>
                </a:solidFill>
                <a:latin typeface="Arial Black"/>
                <a:cs typeface="Arial Black"/>
              </a:rPr>
              <a:t>osnovne </a:t>
            </a:r>
            <a:r>
              <a:rPr lang="hr-HR" spc="-254" dirty="0">
                <a:solidFill>
                  <a:srgbClr val="20355A"/>
                </a:solidFill>
                <a:latin typeface="Arial Black"/>
                <a:cs typeface="Arial Black"/>
              </a:rPr>
              <a:t>škole. </a:t>
            </a:r>
            <a:r>
              <a:rPr lang="hr-HR" spc="-245" dirty="0">
                <a:solidFill>
                  <a:srgbClr val="20355A"/>
                </a:solidFill>
                <a:latin typeface="Arial Black"/>
                <a:cs typeface="Arial Black"/>
              </a:rPr>
              <a:t>Nakon </a:t>
            </a:r>
            <a:r>
              <a:rPr lang="hr-HR" spc="-240" dirty="0">
                <a:solidFill>
                  <a:srgbClr val="20355A"/>
                </a:solidFill>
                <a:latin typeface="Arial Black"/>
                <a:cs typeface="Arial Black"/>
              </a:rPr>
              <a:t>odluke </a:t>
            </a:r>
            <a:r>
              <a:rPr lang="hr-HR" spc="-225" dirty="0">
                <a:solidFill>
                  <a:srgbClr val="20355A"/>
                </a:solidFill>
                <a:latin typeface="Arial Black"/>
                <a:cs typeface="Arial Black"/>
              </a:rPr>
              <a:t>Povjerenstva  </a:t>
            </a:r>
            <a:r>
              <a:rPr lang="hr-HR" spc="-215" dirty="0">
                <a:solidFill>
                  <a:srgbClr val="20355A"/>
                </a:solidFill>
                <a:latin typeface="Arial Black"/>
                <a:cs typeface="Arial Black"/>
              </a:rPr>
              <a:t>roditelj </a:t>
            </a:r>
            <a:r>
              <a:rPr lang="hr-HR" spc="-200" dirty="0">
                <a:solidFill>
                  <a:srgbClr val="20355A"/>
                </a:solidFill>
                <a:latin typeface="Arial Black"/>
                <a:cs typeface="Arial Black"/>
              </a:rPr>
              <a:t>dolazi </a:t>
            </a:r>
            <a:r>
              <a:rPr lang="hr-HR" spc="-210" dirty="0">
                <a:solidFill>
                  <a:srgbClr val="20355A"/>
                </a:solidFill>
                <a:latin typeface="Arial Black"/>
                <a:cs typeface="Arial Black"/>
              </a:rPr>
              <a:t>u </a:t>
            </a:r>
            <a:r>
              <a:rPr lang="hr-HR" spc="-245" dirty="0">
                <a:solidFill>
                  <a:srgbClr val="20355A"/>
                </a:solidFill>
                <a:latin typeface="Arial Black"/>
                <a:cs typeface="Arial Black"/>
              </a:rPr>
              <a:t>školu </a:t>
            </a:r>
            <a:r>
              <a:rPr lang="hr-HR" spc="-204" dirty="0">
                <a:solidFill>
                  <a:srgbClr val="20355A"/>
                </a:solidFill>
                <a:latin typeface="Arial Black"/>
                <a:cs typeface="Arial Black"/>
              </a:rPr>
              <a:t>i </a:t>
            </a:r>
            <a:r>
              <a:rPr lang="hr-HR" spc="-215" dirty="0">
                <a:solidFill>
                  <a:srgbClr val="20355A"/>
                </a:solidFill>
                <a:latin typeface="Arial Black"/>
                <a:cs typeface="Arial Black"/>
              </a:rPr>
              <a:t>popunjava </a:t>
            </a:r>
            <a:r>
              <a:rPr lang="hr-HR" b="1" spc="-65" dirty="0">
                <a:solidFill>
                  <a:srgbClr val="20355A"/>
                </a:solidFill>
                <a:latin typeface="Arial"/>
                <a:cs typeface="Arial"/>
              </a:rPr>
              <a:t>Upisnicu </a:t>
            </a:r>
            <a:r>
              <a:rPr lang="hr-HR" spc="-290" dirty="0">
                <a:solidFill>
                  <a:srgbClr val="20355A"/>
                </a:solidFill>
                <a:latin typeface="Arial Black"/>
                <a:cs typeface="Arial Black"/>
              </a:rPr>
              <a:t>čime </a:t>
            </a:r>
            <a:r>
              <a:rPr lang="hr-HR" spc="-215" dirty="0">
                <a:solidFill>
                  <a:srgbClr val="20355A"/>
                </a:solidFill>
                <a:latin typeface="Arial Black"/>
                <a:cs typeface="Arial Black"/>
              </a:rPr>
              <a:t>upis </a:t>
            </a:r>
            <a:r>
              <a:rPr lang="hr-HR" spc="-235" dirty="0">
                <a:solidFill>
                  <a:srgbClr val="20355A"/>
                </a:solidFill>
                <a:latin typeface="Arial Black"/>
                <a:cs typeface="Arial Black"/>
              </a:rPr>
              <a:t>djeteta </a:t>
            </a:r>
            <a:r>
              <a:rPr lang="hr-HR" spc="-210" dirty="0">
                <a:solidFill>
                  <a:srgbClr val="20355A"/>
                </a:solidFill>
                <a:latin typeface="Arial Black"/>
                <a:cs typeface="Arial Black"/>
              </a:rPr>
              <a:t>u  </a:t>
            </a:r>
            <a:r>
              <a:rPr lang="hr-HR" spc="-245" dirty="0">
                <a:solidFill>
                  <a:srgbClr val="20355A"/>
                </a:solidFill>
                <a:latin typeface="Arial Black"/>
                <a:cs typeface="Arial Black"/>
              </a:rPr>
              <a:t>školu </a:t>
            </a:r>
            <a:r>
              <a:rPr lang="hr-HR" spc="-229" dirty="0">
                <a:solidFill>
                  <a:srgbClr val="20355A"/>
                </a:solidFill>
                <a:latin typeface="Arial Black"/>
                <a:cs typeface="Arial Black"/>
              </a:rPr>
              <a:t>postaje</a:t>
            </a:r>
            <a:r>
              <a:rPr lang="hr-HR" spc="-100" dirty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pc="-204" dirty="0">
                <a:solidFill>
                  <a:srgbClr val="20355A"/>
                </a:solidFill>
                <a:latin typeface="Arial Black"/>
                <a:cs typeface="Arial Black"/>
              </a:rPr>
              <a:t>služben.</a:t>
            </a:r>
            <a:endParaRPr lang="hr-HR" dirty="0">
              <a:latin typeface="Arial Black"/>
              <a:cs typeface="Arial Black"/>
            </a:endParaRPr>
          </a:p>
          <a:p>
            <a:pPr marL="329565" marR="5080" indent="-317500" algn="just">
              <a:lnSpc>
                <a:spcPct val="90400"/>
              </a:lnSpc>
              <a:spcBef>
                <a:spcPts val="595"/>
              </a:spcBef>
            </a:pPr>
            <a:r>
              <a:rPr lang="hr-HR" sz="1800" spc="70" dirty="0" smtClean="0">
                <a:solidFill>
                  <a:srgbClr val="FF8200"/>
                </a:solidFill>
                <a:latin typeface="Noto Sans Symbols"/>
                <a:cs typeface="Noto Sans Symbols"/>
              </a:rPr>
              <a:t>✘ </a:t>
            </a:r>
            <a:r>
              <a:rPr lang="hr-HR" spc="-210" dirty="0">
                <a:solidFill>
                  <a:srgbClr val="20355A"/>
                </a:solidFill>
                <a:latin typeface="Arial Black"/>
                <a:cs typeface="Arial Black"/>
              </a:rPr>
              <a:t>Dijete u pravilu </a:t>
            </a:r>
            <a:r>
              <a:rPr lang="hr-HR" b="1" spc="-65" dirty="0">
                <a:solidFill>
                  <a:srgbClr val="20355A"/>
                </a:solidFill>
                <a:latin typeface="Arial"/>
                <a:cs typeface="Arial"/>
              </a:rPr>
              <a:t>upisuje </a:t>
            </a:r>
            <a:r>
              <a:rPr lang="hr-HR" b="1" spc="-75" dirty="0">
                <a:solidFill>
                  <a:srgbClr val="20355A"/>
                </a:solidFill>
                <a:latin typeface="Arial"/>
                <a:cs typeface="Arial"/>
              </a:rPr>
              <a:t>osnovnu školu </a:t>
            </a:r>
            <a:r>
              <a:rPr lang="hr-HR" b="1" spc="-65" dirty="0">
                <a:solidFill>
                  <a:srgbClr val="20355A"/>
                </a:solidFill>
                <a:latin typeface="Arial"/>
                <a:cs typeface="Arial"/>
              </a:rPr>
              <a:t>čijem </a:t>
            </a:r>
            <a:r>
              <a:rPr lang="hr-HR" b="1" spc="-60" dirty="0">
                <a:solidFill>
                  <a:srgbClr val="20355A"/>
                </a:solidFill>
                <a:latin typeface="Arial"/>
                <a:cs typeface="Arial"/>
              </a:rPr>
              <a:t>upisnom </a:t>
            </a:r>
            <a:r>
              <a:rPr lang="hr-HR" b="1" spc="-55" dirty="0">
                <a:solidFill>
                  <a:srgbClr val="20355A"/>
                </a:solidFill>
                <a:latin typeface="Arial"/>
                <a:cs typeface="Arial"/>
              </a:rPr>
              <a:t>području  </a:t>
            </a:r>
            <a:r>
              <a:rPr lang="hr-HR" b="1" spc="-30" dirty="0">
                <a:solidFill>
                  <a:srgbClr val="20355A"/>
                </a:solidFill>
                <a:latin typeface="Arial"/>
                <a:cs typeface="Arial"/>
              </a:rPr>
              <a:t>pripada prema </a:t>
            </a:r>
            <a:r>
              <a:rPr lang="hr-HR" b="1" spc="-45" dirty="0">
                <a:solidFill>
                  <a:srgbClr val="20355A"/>
                </a:solidFill>
                <a:latin typeface="Arial"/>
                <a:cs typeface="Arial"/>
              </a:rPr>
              <a:t>mjestu </a:t>
            </a:r>
            <a:r>
              <a:rPr lang="hr-HR" b="1" spc="-60" dirty="0">
                <a:solidFill>
                  <a:srgbClr val="20355A"/>
                </a:solidFill>
                <a:latin typeface="Arial"/>
                <a:cs typeface="Arial"/>
              </a:rPr>
              <a:t>stanovanja</a:t>
            </a:r>
            <a:r>
              <a:rPr lang="hr-HR" spc="-60" dirty="0">
                <a:solidFill>
                  <a:srgbClr val="20355A"/>
                </a:solidFill>
                <a:latin typeface="Arial Black"/>
                <a:cs typeface="Arial Black"/>
              </a:rPr>
              <a:t>: </a:t>
            </a:r>
            <a:r>
              <a:rPr lang="hr-HR" sz="2400" i="1" spc="-15" dirty="0" smtClean="0">
                <a:solidFill>
                  <a:srgbClr val="20355A"/>
                </a:solidFill>
                <a:latin typeface="Arial"/>
                <a:cs typeface="Arial"/>
              </a:rPr>
              <a:t>djeca </a:t>
            </a:r>
            <a:r>
              <a:rPr lang="hr-HR" sz="2400" i="1" spc="-40" dirty="0" smtClean="0">
                <a:solidFill>
                  <a:srgbClr val="20355A"/>
                </a:solidFill>
                <a:latin typeface="Arial"/>
                <a:cs typeface="Arial"/>
              </a:rPr>
              <a:t>s </a:t>
            </a:r>
            <a:r>
              <a:rPr lang="hr-HR" sz="2400" i="1" spc="10" dirty="0" smtClean="0">
                <a:solidFill>
                  <a:srgbClr val="20355A"/>
                </a:solidFill>
                <a:latin typeface="Arial"/>
                <a:cs typeface="Arial"/>
              </a:rPr>
              <a:t>prebivalištem </a:t>
            </a:r>
            <a:r>
              <a:rPr lang="hr-HR" sz="2400" i="1" spc="5" dirty="0" smtClean="0">
                <a:solidFill>
                  <a:srgbClr val="20355A"/>
                </a:solidFill>
                <a:latin typeface="Arial"/>
                <a:cs typeface="Arial"/>
              </a:rPr>
              <a:t>u </a:t>
            </a:r>
            <a:r>
              <a:rPr lang="hr-HR" sz="2400" i="1" spc="10" dirty="0" err="1" smtClean="0">
                <a:solidFill>
                  <a:srgbClr val="20355A"/>
                </a:solidFill>
                <a:latin typeface="Arial"/>
                <a:cs typeface="Arial"/>
              </a:rPr>
              <a:t>Vrpolju</a:t>
            </a:r>
            <a:r>
              <a:rPr lang="hr-HR" sz="2400" i="1" spc="10" dirty="0" smtClean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sz="2400" i="1" spc="5" dirty="0" smtClean="0">
                <a:solidFill>
                  <a:srgbClr val="20355A"/>
                </a:solidFill>
                <a:latin typeface="Arial"/>
                <a:cs typeface="Arial"/>
              </a:rPr>
              <a:t>upisuju </a:t>
            </a:r>
            <a:r>
              <a:rPr lang="hr-HR" sz="2400" i="1" spc="15" dirty="0" smtClean="0">
                <a:solidFill>
                  <a:srgbClr val="20355A"/>
                </a:solidFill>
                <a:latin typeface="Arial"/>
                <a:cs typeface="Arial"/>
              </a:rPr>
              <a:t>matičnu </a:t>
            </a:r>
            <a:r>
              <a:rPr lang="hr-HR" sz="2400" i="1" spc="-10" dirty="0" smtClean="0">
                <a:solidFill>
                  <a:srgbClr val="20355A"/>
                </a:solidFill>
                <a:latin typeface="Arial"/>
                <a:cs typeface="Arial"/>
              </a:rPr>
              <a:t>školu </a:t>
            </a:r>
            <a:r>
              <a:rPr lang="hr-HR" sz="2400" i="1" spc="5" dirty="0" smtClean="0">
                <a:solidFill>
                  <a:srgbClr val="20355A"/>
                </a:solidFill>
                <a:latin typeface="Arial"/>
                <a:cs typeface="Arial"/>
              </a:rPr>
              <a:t>u </a:t>
            </a:r>
            <a:r>
              <a:rPr lang="hr-HR" sz="2400" i="1" spc="5" dirty="0" err="1" smtClean="0">
                <a:solidFill>
                  <a:srgbClr val="20355A"/>
                </a:solidFill>
                <a:latin typeface="Arial"/>
                <a:cs typeface="Arial"/>
              </a:rPr>
              <a:t>Vrpolju</a:t>
            </a:r>
            <a:r>
              <a:rPr lang="hr-HR" sz="2400" i="1" spc="5" dirty="0" smtClean="0">
                <a:solidFill>
                  <a:srgbClr val="20355A"/>
                </a:solidFill>
                <a:latin typeface="Arial"/>
                <a:cs typeface="Arial"/>
              </a:rPr>
              <a:t>, </a:t>
            </a:r>
            <a:r>
              <a:rPr lang="hr-HR" sz="2400" i="1" spc="-50" dirty="0" smtClean="0">
                <a:solidFill>
                  <a:srgbClr val="20355A"/>
                </a:solidFill>
                <a:latin typeface="Arial"/>
                <a:cs typeface="Arial"/>
              </a:rPr>
              <a:t>a </a:t>
            </a:r>
            <a:r>
              <a:rPr lang="hr-HR" sz="2400" i="1" spc="-20" dirty="0" smtClean="0">
                <a:solidFill>
                  <a:srgbClr val="20355A"/>
                </a:solidFill>
                <a:latin typeface="Arial"/>
                <a:cs typeface="Arial"/>
              </a:rPr>
              <a:t>djeca </a:t>
            </a:r>
            <a:r>
              <a:rPr lang="hr-HR" sz="2400" i="1" spc="-40" dirty="0" smtClean="0">
                <a:solidFill>
                  <a:srgbClr val="20355A"/>
                </a:solidFill>
                <a:latin typeface="Arial"/>
                <a:cs typeface="Arial"/>
              </a:rPr>
              <a:t>s </a:t>
            </a:r>
            <a:r>
              <a:rPr lang="hr-HR" sz="2400" i="1" spc="10" dirty="0" smtClean="0">
                <a:solidFill>
                  <a:srgbClr val="20355A"/>
                </a:solidFill>
                <a:latin typeface="Arial"/>
                <a:cs typeface="Arial"/>
              </a:rPr>
              <a:t>prebivalištem </a:t>
            </a:r>
            <a:r>
              <a:rPr lang="hr-HR" sz="2400" i="1" spc="5" dirty="0" smtClean="0">
                <a:solidFill>
                  <a:srgbClr val="20355A"/>
                </a:solidFill>
                <a:latin typeface="Arial"/>
                <a:cs typeface="Arial"/>
              </a:rPr>
              <a:t>u </a:t>
            </a:r>
            <a:r>
              <a:rPr lang="hr-HR" sz="2400" i="1" spc="5" dirty="0" err="1" smtClean="0">
                <a:solidFill>
                  <a:srgbClr val="20355A"/>
                </a:solidFill>
                <a:latin typeface="Arial"/>
                <a:cs typeface="Arial"/>
              </a:rPr>
              <a:t>Čajkovcima</a:t>
            </a:r>
            <a:r>
              <a:rPr lang="hr-HR" sz="2400" i="1" spc="5" dirty="0" smtClean="0">
                <a:solidFill>
                  <a:srgbClr val="20355A"/>
                </a:solidFill>
                <a:latin typeface="Arial"/>
                <a:cs typeface="Arial"/>
              </a:rPr>
              <a:t> ili Starim Perkovcima </a:t>
            </a:r>
            <a:r>
              <a:rPr lang="hr-HR" sz="2400" i="1" spc="10" dirty="0" smtClean="0">
                <a:solidFill>
                  <a:srgbClr val="20355A"/>
                </a:solidFill>
                <a:latin typeface="Arial"/>
                <a:cs typeface="Arial"/>
              </a:rPr>
              <a:t>upisuju </a:t>
            </a:r>
            <a:r>
              <a:rPr lang="hr-HR" sz="2400" i="1" dirty="0" smtClean="0">
                <a:solidFill>
                  <a:srgbClr val="20355A"/>
                </a:solidFill>
                <a:latin typeface="Arial"/>
                <a:cs typeface="Arial"/>
              </a:rPr>
              <a:t>Područnu </a:t>
            </a:r>
            <a:r>
              <a:rPr lang="hr-HR" sz="2400" i="1" spc="-5" dirty="0" smtClean="0">
                <a:solidFill>
                  <a:srgbClr val="20355A"/>
                </a:solidFill>
                <a:latin typeface="Arial"/>
                <a:cs typeface="Arial"/>
              </a:rPr>
              <a:t>školu </a:t>
            </a:r>
            <a:r>
              <a:rPr lang="hr-HR" sz="2400" i="1" spc="10" dirty="0" smtClean="0">
                <a:solidFill>
                  <a:srgbClr val="20355A"/>
                </a:solidFill>
                <a:latin typeface="Arial"/>
                <a:cs typeface="Arial"/>
              </a:rPr>
              <a:t>u</a:t>
            </a:r>
            <a:r>
              <a:rPr lang="hr-HR" sz="2400" i="1" spc="-190" dirty="0" smtClean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sz="2400" i="1" spc="-25" dirty="0" err="1" smtClean="0">
                <a:solidFill>
                  <a:srgbClr val="20355A"/>
                </a:solidFill>
                <a:latin typeface="Arial"/>
                <a:cs typeface="Arial"/>
              </a:rPr>
              <a:t>Čajkovcima</a:t>
            </a:r>
            <a:r>
              <a:rPr lang="hr-HR" sz="2400" i="1" spc="-25" dirty="0" smtClean="0">
                <a:solidFill>
                  <a:srgbClr val="20355A"/>
                </a:solidFill>
                <a:latin typeface="Arial"/>
                <a:cs typeface="Arial"/>
              </a:rPr>
              <a:t> ili Starim </a:t>
            </a:r>
            <a:r>
              <a:rPr lang="hr-HR" sz="2400" i="1" spc="-25" dirty="0" err="1">
                <a:solidFill>
                  <a:srgbClr val="20355A"/>
                </a:solidFill>
                <a:latin typeface="Arial"/>
                <a:cs typeface="Arial"/>
              </a:rPr>
              <a:t>P</a:t>
            </a:r>
            <a:r>
              <a:rPr lang="hr-HR" sz="2400" i="1" spc="-25" dirty="0" err="1" smtClean="0">
                <a:solidFill>
                  <a:srgbClr val="20355A"/>
                </a:solidFill>
                <a:latin typeface="Arial"/>
                <a:cs typeface="Arial"/>
              </a:rPr>
              <a:t>erkovicma</a:t>
            </a:r>
            <a:endParaRPr lang="hr-HR" sz="2400" dirty="0" smtClean="0">
              <a:latin typeface="Arial"/>
              <a:cs typeface="Arial"/>
            </a:endParaRPr>
          </a:p>
          <a:p>
            <a:pPr marL="329565" marR="6350" indent="-317500" algn="just">
              <a:lnSpc>
                <a:spcPct val="90400"/>
              </a:lnSpc>
              <a:spcBef>
                <a:spcPts val="570"/>
              </a:spcBef>
            </a:pPr>
            <a:r>
              <a:rPr lang="hr-HR" sz="1800" spc="70" dirty="0" smtClean="0">
                <a:solidFill>
                  <a:srgbClr val="FF8200"/>
                </a:solidFill>
                <a:latin typeface="Noto Sans Symbols"/>
                <a:cs typeface="Noto Sans Symbols"/>
              </a:rPr>
              <a:t>✘ </a:t>
            </a:r>
            <a:r>
              <a:rPr lang="hr-HR" spc="-220" dirty="0">
                <a:solidFill>
                  <a:srgbClr val="20355A"/>
                </a:solidFill>
                <a:latin typeface="Arial Black"/>
                <a:cs typeface="Arial Black"/>
              </a:rPr>
              <a:t>U </a:t>
            </a:r>
            <a:r>
              <a:rPr lang="hr-HR" spc="-215" dirty="0">
                <a:solidFill>
                  <a:srgbClr val="20355A"/>
                </a:solidFill>
                <a:latin typeface="Arial Black"/>
                <a:cs typeface="Arial Black"/>
              </a:rPr>
              <a:t>iznimnim </a:t>
            </a:r>
            <a:r>
              <a:rPr lang="hr-HR" spc="-254" dirty="0">
                <a:solidFill>
                  <a:srgbClr val="20355A"/>
                </a:solidFill>
                <a:latin typeface="Arial Black"/>
                <a:cs typeface="Arial Black"/>
              </a:rPr>
              <a:t>situacijama </a:t>
            </a:r>
            <a:r>
              <a:rPr lang="hr-HR" b="1" spc="-25" dirty="0">
                <a:solidFill>
                  <a:srgbClr val="20355A"/>
                </a:solidFill>
                <a:latin typeface="Arial"/>
                <a:cs typeface="Arial"/>
              </a:rPr>
              <a:t>dijete </a:t>
            </a:r>
            <a:r>
              <a:rPr lang="hr-HR" b="1" spc="-35" dirty="0">
                <a:solidFill>
                  <a:srgbClr val="20355A"/>
                </a:solidFill>
                <a:latin typeface="Arial"/>
                <a:cs typeface="Arial"/>
              </a:rPr>
              <a:t>može </a:t>
            </a:r>
            <a:r>
              <a:rPr lang="hr-HR" b="1" spc="-40" dirty="0">
                <a:solidFill>
                  <a:srgbClr val="20355A"/>
                </a:solidFill>
                <a:latin typeface="Arial"/>
                <a:cs typeface="Arial"/>
              </a:rPr>
              <a:t>upisati </a:t>
            </a:r>
            <a:r>
              <a:rPr lang="hr-HR" b="1" spc="-30" dirty="0">
                <a:solidFill>
                  <a:srgbClr val="20355A"/>
                </a:solidFill>
                <a:latin typeface="Arial"/>
                <a:cs typeface="Arial"/>
              </a:rPr>
              <a:t>I. </a:t>
            </a:r>
            <a:r>
              <a:rPr lang="hr-HR" b="1" spc="-20" dirty="0">
                <a:solidFill>
                  <a:srgbClr val="20355A"/>
                </a:solidFill>
                <a:latin typeface="Arial"/>
                <a:cs typeface="Arial"/>
              </a:rPr>
              <a:t>razred </a:t>
            </a:r>
            <a:r>
              <a:rPr lang="hr-HR" b="1" spc="-65" dirty="0">
                <a:solidFill>
                  <a:srgbClr val="20355A"/>
                </a:solidFill>
                <a:latin typeface="Arial"/>
                <a:cs typeface="Arial"/>
              </a:rPr>
              <a:t>u </a:t>
            </a:r>
            <a:r>
              <a:rPr lang="hr-HR" b="1" spc="-40" dirty="0">
                <a:solidFill>
                  <a:srgbClr val="20355A"/>
                </a:solidFill>
                <a:latin typeface="Arial"/>
                <a:cs typeface="Arial"/>
              </a:rPr>
              <a:t>drugoj  </a:t>
            </a:r>
            <a:r>
              <a:rPr lang="hr-HR" b="1" spc="-70" dirty="0">
                <a:solidFill>
                  <a:srgbClr val="20355A"/>
                </a:solidFill>
                <a:latin typeface="Arial"/>
                <a:cs typeface="Arial"/>
              </a:rPr>
              <a:t>osnovnoj školi </a:t>
            </a:r>
            <a:r>
              <a:rPr lang="hr-HR" b="1" spc="-35" dirty="0">
                <a:solidFill>
                  <a:srgbClr val="20355A"/>
                </a:solidFill>
                <a:latin typeface="Arial"/>
                <a:cs typeface="Arial"/>
              </a:rPr>
              <a:t>izvan </a:t>
            </a:r>
            <a:r>
              <a:rPr lang="hr-HR" b="1" spc="-60" dirty="0">
                <a:solidFill>
                  <a:srgbClr val="20355A"/>
                </a:solidFill>
                <a:latin typeface="Arial"/>
                <a:cs typeface="Arial"/>
              </a:rPr>
              <a:t>upisnog </a:t>
            </a:r>
            <a:r>
              <a:rPr lang="hr-HR" b="1" spc="-70" dirty="0">
                <a:solidFill>
                  <a:srgbClr val="20355A"/>
                </a:solidFill>
                <a:latin typeface="Arial"/>
                <a:cs typeface="Arial"/>
              </a:rPr>
              <a:t>područja</a:t>
            </a:r>
            <a:r>
              <a:rPr lang="hr-HR" spc="-70" dirty="0">
                <a:solidFill>
                  <a:srgbClr val="20355A"/>
                </a:solidFill>
                <a:latin typeface="Arial Black"/>
                <a:cs typeface="Arial Black"/>
              </a:rPr>
              <a:t>: </a:t>
            </a:r>
            <a:r>
              <a:rPr lang="hr-HR" sz="2400" i="1" spc="5" dirty="0" smtClean="0">
                <a:solidFill>
                  <a:srgbClr val="20355A"/>
                </a:solidFill>
                <a:latin typeface="Arial"/>
                <a:cs typeface="Arial"/>
              </a:rPr>
              <a:t>u </a:t>
            </a:r>
            <a:r>
              <a:rPr lang="hr-HR" sz="2400" i="1" spc="45" dirty="0" smtClean="0">
                <a:solidFill>
                  <a:srgbClr val="20355A"/>
                </a:solidFill>
                <a:latin typeface="Arial"/>
                <a:cs typeface="Arial"/>
              </a:rPr>
              <a:t>tom </a:t>
            </a:r>
            <a:r>
              <a:rPr lang="hr-HR" sz="2400" i="1" spc="-10" dirty="0" smtClean="0">
                <a:solidFill>
                  <a:srgbClr val="20355A"/>
                </a:solidFill>
                <a:latin typeface="Arial"/>
                <a:cs typeface="Arial"/>
              </a:rPr>
              <a:t>slučaju </a:t>
            </a:r>
            <a:r>
              <a:rPr lang="hr-HR" sz="2400" i="1" spc="20" dirty="0" smtClean="0">
                <a:solidFill>
                  <a:srgbClr val="20355A"/>
                </a:solidFill>
                <a:latin typeface="Arial"/>
                <a:cs typeface="Arial"/>
              </a:rPr>
              <a:t>roditelj </a:t>
            </a:r>
            <a:r>
              <a:rPr lang="hr-HR" sz="2400" i="1" spc="-45" dirty="0" smtClean="0">
                <a:solidFill>
                  <a:srgbClr val="20355A"/>
                </a:solidFill>
                <a:latin typeface="Arial"/>
                <a:cs typeface="Arial"/>
              </a:rPr>
              <a:t>se  </a:t>
            </a:r>
            <a:r>
              <a:rPr lang="hr-HR" sz="2400" i="1" spc="15" dirty="0" smtClean="0">
                <a:solidFill>
                  <a:srgbClr val="20355A"/>
                </a:solidFill>
                <a:latin typeface="Arial"/>
                <a:cs typeface="Arial"/>
              </a:rPr>
              <a:t>treba javiti </a:t>
            </a:r>
            <a:r>
              <a:rPr lang="hr-HR" sz="2400" i="1" spc="5" dirty="0" smtClean="0">
                <a:solidFill>
                  <a:srgbClr val="20355A"/>
                </a:solidFill>
                <a:latin typeface="Arial"/>
                <a:cs typeface="Arial"/>
              </a:rPr>
              <a:t>u </a:t>
            </a:r>
            <a:r>
              <a:rPr lang="hr-HR" sz="2400" i="1" spc="20" dirty="0" smtClean="0">
                <a:solidFill>
                  <a:srgbClr val="20355A"/>
                </a:solidFill>
                <a:latin typeface="Arial"/>
                <a:cs typeface="Arial"/>
              </a:rPr>
              <a:t>tajništvo </a:t>
            </a:r>
            <a:r>
              <a:rPr lang="hr-HR" sz="2400" i="1" spc="-15" dirty="0" smtClean="0">
                <a:solidFill>
                  <a:srgbClr val="20355A"/>
                </a:solidFill>
                <a:latin typeface="Arial"/>
                <a:cs typeface="Arial"/>
              </a:rPr>
              <a:t>škole </a:t>
            </a:r>
            <a:r>
              <a:rPr lang="hr-HR" sz="2400" i="1" spc="10" dirty="0" smtClean="0">
                <a:solidFill>
                  <a:srgbClr val="20355A"/>
                </a:solidFill>
                <a:latin typeface="Arial"/>
                <a:cs typeface="Arial"/>
              </a:rPr>
              <a:t>ili </a:t>
            </a:r>
            <a:r>
              <a:rPr lang="hr-HR" sz="2400" i="1" spc="-10" dirty="0" smtClean="0">
                <a:solidFill>
                  <a:srgbClr val="20355A"/>
                </a:solidFill>
                <a:latin typeface="Arial"/>
                <a:cs typeface="Arial"/>
              </a:rPr>
              <a:t>školskoj </a:t>
            </a:r>
            <a:r>
              <a:rPr lang="hr-HR" sz="2400" i="1" spc="10" dirty="0" smtClean="0">
                <a:solidFill>
                  <a:srgbClr val="20355A"/>
                </a:solidFill>
                <a:latin typeface="Arial"/>
                <a:cs typeface="Arial"/>
              </a:rPr>
              <a:t>pedagoginji </a:t>
            </a:r>
            <a:r>
              <a:rPr lang="hr-HR" sz="2400" i="1" spc="-20" dirty="0" smtClean="0">
                <a:solidFill>
                  <a:srgbClr val="20355A"/>
                </a:solidFill>
                <a:latin typeface="Arial"/>
                <a:cs typeface="Arial"/>
              </a:rPr>
              <a:t>kako </a:t>
            </a:r>
            <a:r>
              <a:rPr lang="hr-HR" sz="2400" i="1" spc="25" dirty="0" smtClean="0">
                <a:solidFill>
                  <a:srgbClr val="20355A"/>
                </a:solidFill>
                <a:latin typeface="Arial"/>
                <a:cs typeface="Arial"/>
              </a:rPr>
              <a:t>bi </a:t>
            </a:r>
            <a:r>
              <a:rPr lang="hr-HR" sz="2400" i="1" spc="5" dirty="0" smtClean="0">
                <a:solidFill>
                  <a:srgbClr val="20355A"/>
                </a:solidFill>
                <a:latin typeface="Arial"/>
                <a:cs typeface="Arial"/>
              </a:rPr>
              <a:t>ispunio  </a:t>
            </a:r>
            <a:r>
              <a:rPr lang="hr-HR" sz="2400" b="1" i="1" spc="-30" dirty="0" smtClean="0">
                <a:solidFill>
                  <a:srgbClr val="20355A"/>
                </a:solidFill>
                <a:latin typeface="Arial"/>
                <a:cs typeface="Arial"/>
              </a:rPr>
              <a:t>Obrazac </a:t>
            </a:r>
            <a:r>
              <a:rPr lang="hr-HR" sz="2400" i="1" spc="-45" dirty="0" smtClean="0">
                <a:solidFill>
                  <a:srgbClr val="20355A"/>
                </a:solidFill>
                <a:latin typeface="Arial"/>
                <a:cs typeface="Arial"/>
              </a:rPr>
              <a:t>sa </a:t>
            </a:r>
            <a:r>
              <a:rPr lang="hr-HR" sz="2400" i="1" spc="5" dirty="0" smtClean="0">
                <a:solidFill>
                  <a:srgbClr val="20355A"/>
                </a:solidFill>
                <a:latin typeface="Arial"/>
                <a:cs typeface="Arial"/>
              </a:rPr>
              <a:t>zamolbom </a:t>
            </a:r>
            <a:r>
              <a:rPr lang="hr-HR" sz="2400" i="1" spc="-25" dirty="0" smtClean="0">
                <a:solidFill>
                  <a:srgbClr val="20355A"/>
                </a:solidFill>
                <a:latin typeface="Arial"/>
                <a:cs typeface="Arial"/>
              </a:rPr>
              <a:t>za </a:t>
            </a:r>
            <a:r>
              <a:rPr lang="hr-HR" sz="2400" i="1" spc="5" dirty="0" smtClean="0">
                <a:solidFill>
                  <a:srgbClr val="20355A"/>
                </a:solidFill>
                <a:latin typeface="Arial"/>
                <a:cs typeface="Arial"/>
              </a:rPr>
              <a:t>upis </a:t>
            </a:r>
            <a:r>
              <a:rPr lang="hr-HR" sz="2400" i="1" spc="10" dirty="0" smtClean="0">
                <a:solidFill>
                  <a:srgbClr val="20355A"/>
                </a:solidFill>
                <a:latin typeface="Arial"/>
                <a:cs typeface="Arial"/>
              </a:rPr>
              <a:t>u </a:t>
            </a:r>
            <a:r>
              <a:rPr lang="hr-HR" sz="2400" i="1" dirty="0" smtClean="0">
                <a:solidFill>
                  <a:srgbClr val="20355A"/>
                </a:solidFill>
                <a:latin typeface="Arial"/>
                <a:cs typeface="Arial"/>
              </a:rPr>
              <a:t>određenoj</a:t>
            </a:r>
            <a:r>
              <a:rPr lang="hr-HR" sz="2400" i="1" spc="-185" dirty="0" smtClean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sz="2400" i="1" spc="-20" dirty="0" smtClean="0">
                <a:solidFill>
                  <a:srgbClr val="20355A"/>
                </a:solidFill>
                <a:latin typeface="Arial"/>
                <a:cs typeface="Arial"/>
              </a:rPr>
              <a:t>školi.</a:t>
            </a:r>
            <a:endParaRPr lang="hr-HR" sz="2400" dirty="0" smtClean="0"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125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23900" y="2095500"/>
            <a:ext cx="694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pripremiti dijete za školu?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 descr="&lt;strong&gt;Clipart&lt;/strong&gt; - &lt;strong&gt;school&lt;/strong&gt; day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50" y="101600"/>
            <a:ext cx="4849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7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Razgovarajte s djetetom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12700" marR="6350" lvl="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b="1" spc="-4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Suradnja </a:t>
            </a:r>
            <a:r>
              <a:rPr lang="hr-HR" b="1" spc="-3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roditelja </a:t>
            </a:r>
            <a:r>
              <a:rPr lang="hr-HR" b="1" spc="-5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b="1" spc="-7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škole </a:t>
            </a:r>
            <a:r>
              <a:rPr lang="hr-HR" b="1" spc="-6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ključan </a:t>
            </a:r>
            <a:r>
              <a:rPr lang="hr-HR" b="1" spc="-5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hr-HR" b="1" spc="-3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preduvjet </a:t>
            </a:r>
            <a:r>
              <a:rPr lang="hr-HR" b="1" spc="-2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djetetova </a:t>
            </a:r>
            <a:r>
              <a:rPr lang="hr-HR" b="1" spc="-6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uspjeha.  </a:t>
            </a:r>
            <a:r>
              <a:rPr lang="hr-HR" spc="-21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 </a:t>
            </a:r>
            <a:r>
              <a:rPr lang="hr-HR" spc="-22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toga </a:t>
            </a:r>
            <a:r>
              <a:rPr lang="hr-HR" spc="-24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hr-HR" spc="-24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vrijeme </a:t>
            </a:r>
            <a:r>
              <a:rPr lang="hr-HR" b="1" spc="-2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razgovarajte </a:t>
            </a:r>
            <a:r>
              <a:rPr lang="hr-HR" b="1" spc="-14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hr-HR" b="1" spc="-2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djetetom </a:t>
            </a:r>
            <a:r>
              <a:rPr lang="hr-HR" spc="-22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hr-HR" spc="-24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promjenama </a:t>
            </a:r>
            <a:r>
              <a:rPr lang="hr-HR" spc="-26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 </a:t>
            </a:r>
            <a:r>
              <a:rPr lang="hr-HR" spc="-33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 </a:t>
            </a:r>
            <a:r>
              <a:rPr lang="hr-HR" spc="-27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hr-HR" spc="-19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dogoditi </a:t>
            </a:r>
            <a:r>
              <a:rPr lang="hr-HR" spc="-21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pc="-19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4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školi:</a:t>
            </a:r>
            <a:endParaRPr lang="hr-H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9565" lvl="0" indent="-317500">
              <a:lnSpc>
                <a:spcPct val="100000"/>
              </a:lnSpc>
              <a:spcBef>
                <a:spcPts val="620"/>
              </a:spcBef>
              <a:buClr>
                <a:srgbClr val="499B00"/>
              </a:buClr>
              <a:buSzPct val="88888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pc="-204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objasnite</a:t>
            </a:r>
            <a:r>
              <a:rPr lang="hr-HR" spc="-11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29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hr-HR" spc="-11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3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</a:t>
            </a:r>
            <a:r>
              <a:rPr lang="hr-HR" spc="-114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1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hr-HR" spc="-114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18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hr-HR" spc="-11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19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pc="-114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2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školi</a:t>
            </a:r>
            <a:r>
              <a:rPr lang="hr-HR" spc="-12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18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pc="-11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3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hr-HR" spc="-10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1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hr-HR" spc="-114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0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hr-HR" spc="-10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4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očekuju</a:t>
            </a:r>
            <a:r>
              <a:rPr lang="hr-HR" spc="-114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2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polaskom</a:t>
            </a:r>
            <a:r>
              <a:rPr lang="hr-HR" spc="-11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195" dirty="0" smtClean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25" dirty="0" smtClean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školu</a:t>
            </a:r>
            <a:endParaRPr lang="hr-H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9565" marR="5080" lvl="0" indent="-317500">
              <a:lnSpc>
                <a:spcPct val="100000"/>
              </a:lnSpc>
              <a:spcBef>
                <a:spcPts val="600"/>
              </a:spcBef>
              <a:buClr>
                <a:srgbClr val="499B00"/>
              </a:buClr>
              <a:buSzPct val="88888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pc="-21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ukažite </a:t>
            </a:r>
            <a:r>
              <a:rPr lang="hr-HR" spc="-21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hr-HR" spc="-22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samostalnost </a:t>
            </a:r>
            <a:r>
              <a:rPr lang="hr-HR" spc="-19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pc="-16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brizi </a:t>
            </a:r>
            <a:r>
              <a:rPr lang="hr-HR" spc="-18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hr-HR" spc="-22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 </a:t>
            </a:r>
            <a:r>
              <a:rPr lang="hr-HR" spc="-22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istaknite </a:t>
            </a:r>
            <a:r>
              <a:rPr lang="hr-HR" spc="-19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važnost </a:t>
            </a:r>
            <a:r>
              <a:rPr lang="hr-HR" spc="-19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redovitog  </a:t>
            </a:r>
            <a:r>
              <a:rPr lang="hr-HR" spc="-204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pisanja </a:t>
            </a:r>
            <a:r>
              <a:rPr lang="hr-HR" spc="-24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domaće </a:t>
            </a:r>
            <a:r>
              <a:rPr lang="hr-HR" spc="-22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zadaće </a:t>
            </a:r>
            <a:r>
              <a:rPr lang="hr-HR" spc="-19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pc="-20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stvaranju </a:t>
            </a:r>
            <a:r>
              <a:rPr lang="hr-HR" spc="-18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radnih </a:t>
            </a:r>
            <a:r>
              <a:rPr lang="hr-HR" spc="-22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navika</a:t>
            </a:r>
            <a:r>
              <a:rPr lang="hr-HR" spc="-14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3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učenja</a:t>
            </a:r>
            <a:endParaRPr lang="hr-H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9565" lvl="0" indent="-317500">
              <a:lnSpc>
                <a:spcPct val="100000"/>
              </a:lnSpc>
              <a:spcBef>
                <a:spcPts val="600"/>
              </a:spcBef>
              <a:buClr>
                <a:srgbClr val="499B00"/>
              </a:buClr>
              <a:buSzPct val="88888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pc="-19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govorite </a:t>
            </a:r>
            <a:r>
              <a:rPr lang="hr-HR" spc="-204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hr-HR" spc="-19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prihvatljivom </a:t>
            </a:r>
            <a:r>
              <a:rPr lang="hr-HR" spc="-204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ponašanju </a:t>
            </a:r>
            <a:r>
              <a:rPr lang="hr-HR" spc="-19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pc="-18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razredu i </a:t>
            </a:r>
            <a:r>
              <a:rPr lang="hr-HR" spc="-19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važnosti</a:t>
            </a:r>
            <a:r>
              <a:rPr lang="hr-HR" spc="6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04" dirty="0" smtClean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povjeravanja</a:t>
            </a:r>
            <a:r>
              <a:rPr lang="hr-H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pc="-225" dirty="0" smtClean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učiteljici</a:t>
            </a:r>
            <a:endParaRPr lang="hr-H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9565" marR="5080" lvl="0" indent="-317500">
              <a:lnSpc>
                <a:spcPct val="100000"/>
              </a:lnSpc>
              <a:spcBef>
                <a:spcPts val="600"/>
              </a:spcBef>
              <a:buClr>
                <a:srgbClr val="499B00"/>
              </a:buClr>
              <a:buSzPct val="88888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pc="-21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iskažite </a:t>
            </a:r>
            <a:r>
              <a:rPr lang="hr-HR" spc="-22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jasna </a:t>
            </a:r>
            <a:r>
              <a:rPr lang="hr-HR" spc="-18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spc="-18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pozitivna </a:t>
            </a:r>
            <a:r>
              <a:rPr lang="hr-HR" spc="-23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očekivanja </a:t>
            </a:r>
            <a:r>
              <a:rPr lang="hr-HR" spc="-204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hr-HR" spc="-22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školi </a:t>
            </a:r>
            <a:r>
              <a:rPr lang="hr-HR" spc="-26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</a:t>
            </a:r>
            <a:r>
              <a:rPr lang="hr-HR" spc="-204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biste </a:t>
            </a:r>
            <a:r>
              <a:rPr lang="hr-HR" spc="-19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stvorili </a:t>
            </a:r>
            <a:r>
              <a:rPr lang="hr-HR" b="1" spc="-4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realnu  </a:t>
            </a:r>
            <a:r>
              <a:rPr lang="hr-HR" b="1" spc="-6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sliku </a:t>
            </a:r>
            <a:r>
              <a:rPr lang="hr-HR" b="1" spc="-4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hr-HR" b="1" spc="45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spc="-10" dirty="0">
                <a:solidFill>
                  <a:srgbClr val="20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endParaRPr lang="hr-H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7265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Pripremite dijete na duže odvikavanje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617200" cy="4351338"/>
          </a:xfrm>
        </p:spPr>
        <p:txBody>
          <a:bodyPr/>
          <a:lstStyle/>
          <a:p>
            <a:pPr marL="36195" marR="5080" lvl="0" indent="0">
              <a:lnSpc>
                <a:spcPct val="100000"/>
              </a:lnSpc>
              <a:spcBef>
                <a:spcPts val="100"/>
              </a:spcBef>
              <a:buNone/>
              <a:tabLst>
                <a:tab pos="403860" algn="l"/>
                <a:tab pos="1188720" algn="l"/>
                <a:tab pos="1642745" algn="l"/>
                <a:tab pos="2144395" algn="l"/>
                <a:tab pos="3263265" algn="l"/>
                <a:tab pos="3717290" algn="l"/>
                <a:tab pos="4927600" algn="l"/>
                <a:tab pos="5418455" algn="l"/>
                <a:tab pos="6322060" algn="l"/>
              </a:tabLst>
            </a:pPr>
            <a:r>
              <a:rPr lang="hr-HR" sz="2400" b="1" spc="25" dirty="0">
                <a:solidFill>
                  <a:srgbClr val="20355A"/>
                </a:solidFill>
                <a:latin typeface="Arial"/>
                <a:cs typeface="Arial"/>
              </a:rPr>
              <a:t>U	</a:t>
            </a:r>
            <a:r>
              <a:rPr lang="hr-HR" sz="2400" b="1" spc="-85" dirty="0">
                <a:solidFill>
                  <a:srgbClr val="20355A"/>
                </a:solidFill>
                <a:latin typeface="Arial"/>
                <a:cs typeface="Arial"/>
              </a:rPr>
              <a:t>školi	</a:t>
            </a:r>
            <a:r>
              <a:rPr lang="hr-HR" sz="2400" b="1" spc="-120" dirty="0">
                <a:solidFill>
                  <a:srgbClr val="20355A"/>
                </a:solidFill>
                <a:latin typeface="Arial"/>
                <a:cs typeface="Arial"/>
              </a:rPr>
              <a:t>se	</a:t>
            </a:r>
            <a:r>
              <a:rPr lang="hr-HR" sz="2400" b="1" spc="-55" dirty="0">
                <a:solidFill>
                  <a:srgbClr val="20355A"/>
                </a:solidFill>
                <a:latin typeface="Arial"/>
                <a:cs typeface="Arial"/>
              </a:rPr>
              <a:t>od	</a:t>
            </a:r>
            <a:r>
              <a:rPr lang="hr-HR" sz="2400" b="1" spc="-5" dirty="0">
                <a:solidFill>
                  <a:srgbClr val="20355A"/>
                </a:solidFill>
                <a:latin typeface="Arial"/>
                <a:cs typeface="Arial"/>
              </a:rPr>
              <a:t>djete</a:t>
            </a:r>
            <a:r>
              <a:rPr lang="hr-HR" sz="2400" b="1" dirty="0">
                <a:solidFill>
                  <a:srgbClr val="20355A"/>
                </a:solidFill>
                <a:latin typeface="Arial"/>
                <a:cs typeface="Arial"/>
              </a:rPr>
              <a:t>t</a:t>
            </a:r>
            <a:r>
              <a:rPr lang="hr-HR" sz="2400" b="1" spc="-40" dirty="0">
                <a:solidFill>
                  <a:srgbClr val="20355A"/>
                </a:solidFill>
                <a:latin typeface="Arial"/>
                <a:cs typeface="Arial"/>
              </a:rPr>
              <a:t>a</a:t>
            </a:r>
            <a:r>
              <a:rPr lang="hr-HR" sz="2400" b="1" dirty="0">
                <a:solidFill>
                  <a:srgbClr val="20355A"/>
                </a:solidFill>
                <a:latin typeface="Arial"/>
                <a:cs typeface="Arial"/>
              </a:rPr>
              <a:t>	</a:t>
            </a:r>
            <a:r>
              <a:rPr lang="hr-HR" sz="2400" b="1" spc="-120" dirty="0">
                <a:solidFill>
                  <a:srgbClr val="20355A"/>
                </a:solidFill>
                <a:latin typeface="Arial"/>
                <a:cs typeface="Arial"/>
              </a:rPr>
              <a:t>se</a:t>
            </a:r>
            <a:r>
              <a:rPr lang="hr-HR" sz="2400" b="1" dirty="0">
                <a:solidFill>
                  <a:srgbClr val="20355A"/>
                </a:solidFill>
                <a:latin typeface="Arial"/>
                <a:cs typeface="Arial"/>
              </a:rPr>
              <a:t>	</a:t>
            </a:r>
            <a:r>
              <a:rPr lang="hr-HR" sz="2400" b="1" spc="-95" dirty="0">
                <a:solidFill>
                  <a:srgbClr val="20355A"/>
                </a:solidFill>
                <a:latin typeface="Arial"/>
                <a:cs typeface="Arial"/>
              </a:rPr>
              <a:t>oče</a:t>
            </a:r>
            <a:r>
              <a:rPr lang="hr-HR" sz="2400" b="1" spc="-85" dirty="0">
                <a:solidFill>
                  <a:srgbClr val="20355A"/>
                </a:solidFill>
                <a:latin typeface="Arial"/>
                <a:cs typeface="Arial"/>
              </a:rPr>
              <a:t>k</a:t>
            </a:r>
            <a:r>
              <a:rPr lang="hr-HR" sz="2400" b="1" spc="-65" dirty="0">
                <a:solidFill>
                  <a:srgbClr val="20355A"/>
                </a:solidFill>
                <a:latin typeface="Arial"/>
                <a:cs typeface="Arial"/>
              </a:rPr>
              <a:t>uje</a:t>
            </a:r>
            <a:r>
              <a:rPr lang="hr-HR" sz="2400" b="1" dirty="0">
                <a:solidFill>
                  <a:srgbClr val="20355A"/>
                </a:solidFill>
                <a:latin typeface="Arial"/>
                <a:cs typeface="Arial"/>
              </a:rPr>
              <a:t>	</a:t>
            </a:r>
            <a:r>
              <a:rPr lang="hr-HR" sz="2400" b="1" spc="-40" dirty="0">
                <a:solidFill>
                  <a:srgbClr val="20355A"/>
                </a:solidFill>
                <a:latin typeface="Arial"/>
                <a:cs typeface="Arial"/>
              </a:rPr>
              <a:t>d</a:t>
            </a:r>
            <a:r>
              <a:rPr lang="hr-HR" sz="2400" b="1" spc="-30" dirty="0">
                <a:solidFill>
                  <a:srgbClr val="20355A"/>
                </a:solidFill>
                <a:latin typeface="Arial"/>
                <a:cs typeface="Arial"/>
              </a:rPr>
              <a:t>a</a:t>
            </a:r>
            <a:r>
              <a:rPr lang="hr-HR" sz="2400" b="1" dirty="0">
                <a:solidFill>
                  <a:srgbClr val="20355A"/>
                </a:solidFill>
                <a:latin typeface="Arial"/>
                <a:cs typeface="Arial"/>
              </a:rPr>
              <a:t>	</a:t>
            </a:r>
            <a:r>
              <a:rPr lang="hr-HR" sz="2400" b="1" spc="-75" dirty="0">
                <a:solidFill>
                  <a:srgbClr val="20355A"/>
                </a:solidFill>
                <a:latin typeface="Arial"/>
                <a:cs typeface="Arial"/>
              </a:rPr>
              <a:t>m</a:t>
            </a:r>
            <a:r>
              <a:rPr lang="hr-HR" sz="2400" b="1" spc="-40" dirty="0">
                <a:solidFill>
                  <a:srgbClr val="20355A"/>
                </a:solidFill>
                <a:latin typeface="Arial"/>
                <a:cs typeface="Arial"/>
              </a:rPr>
              <a:t>o</a:t>
            </a:r>
            <a:r>
              <a:rPr lang="hr-HR" sz="2400" b="1" spc="-20" dirty="0">
                <a:solidFill>
                  <a:srgbClr val="20355A"/>
                </a:solidFill>
                <a:latin typeface="Arial"/>
                <a:cs typeface="Arial"/>
              </a:rPr>
              <a:t>že</a:t>
            </a:r>
            <a:r>
              <a:rPr lang="hr-HR" sz="2400" b="1" dirty="0">
                <a:solidFill>
                  <a:srgbClr val="20355A"/>
                </a:solidFill>
                <a:latin typeface="Arial"/>
                <a:cs typeface="Arial"/>
              </a:rPr>
              <a:t>	</a:t>
            </a:r>
            <a:r>
              <a:rPr lang="hr-HR" sz="2400" b="1" spc="-40" dirty="0">
                <a:solidFill>
                  <a:srgbClr val="20355A"/>
                </a:solidFill>
                <a:latin typeface="Arial"/>
                <a:cs typeface="Arial"/>
              </a:rPr>
              <a:t>podnijeti  </a:t>
            </a:r>
            <a:r>
              <a:rPr lang="hr-HR" sz="2400" b="1" spc="-35" dirty="0">
                <a:solidFill>
                  <a:srgbClr val="20355A"/>
                </a:solidFill>
                <a:latin typeface="Arial"/>
                <a:cs typeface="Arial"/>
              </a:rPr>
              <a:t>duže </a:t>
            </a:r>
            <a:r>
              <a:rPr lang="hr-HR" sz="2400" b="1" spc="-60" dirty="0">
                <a:solidFill>
                  <a:srgbClr val="20355A"/>
                </a:solidFill>
                <a:latin typeface="Arial"/>
                <a:cs typeface="Arial"/>
              </a:rPr>
              <a:t>odvajanje od</a:t>
            </a:r>
            <a:r>
              <a:rPr lang="hr-HR" sz="2400" b="1" spc="20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sz="2400" b="1" spc="-55" dirty="0">
                <a:solidFill>
                  <a:srgbClr val="20355A"/>
                </a:solidFill>
                <a:latin typeface="Arial"/>
                <a:cs typeface="Arial"/>
              </a:rPr>
              <a:t>roditelja:</a:t>
            </a:r>
            <a:endParaRPr lang="hr-HR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771900" lvl="0" indent="-343535">
              <a:lnSpc>
                <a:spcPct val="100400"/>
              </a:lnSpc>
              <a:spcBef>
                <a:spcPts val="665"/>
              </a:spcBef>
              <a:buClr>
                <a:srgbClr val="438B00"/>
              </a:buClr>
              <a:buSzPct val="88636"/>
              <a:buFont typeface="Wingdings"/>
              <a:buChar char=""/>
              <a:tabLst>
                <a:tab pos="354965" algn="l"/>
                <a:tab pos="356235" algn="l"/>
                <a:tab pos="1805305" algn="l"/>
              </a:tabLst>
            </a:pPr>
            <a:r>
              <a:rPr lang="hr-HR" sz="2200" spc="-280" dirty="0">
                <a:solidFill>
                  <a:srgbClr val="20355A"/>
                </a:solidFill>
                <a:latin typeface="Arial Black"/>
                <a:cs typeface="Arial Black"/>
              </a:rPr>
              <a:t>tijekom </a:t>
            </a:r>
            <a:r>
              <a:rPr lang="hr-HR" sz="2200" spc="-265" dirty="0">
                <a:solidFill>
                  <a:srgbClr val="20355A"/>
                </a:solidFill>
                <a:latin typeface="Arial Black"/>
                <a:cs typeface="Arial Black"/>
              </a:rPr>
              <a:t>ljeta </a:t>
            </a:r>
            <a:r>
              <a:rPr lang="hr-HR" sz="2200" spc="-229" dirty="0">
                <a:solidFill>
                  <a:srgbClr val="20355A"/>
                </a:solidFill>
                <a:latin typeface="Arial Black"/>
                <a:cs typeface="Arial Black"/>
              </a:rPr>
              <a:t>prije </a:t>
            </a:r>
            <a:r>
              <a:rPr lang="hr-HR" sz="2200" spc="-295" dirty="0">
                <a:solidFill>
                  <a:srgbClr val="20355A"/>
                </a:solidFill>
                <a:latin typeface="Arial Black"/>
                <a:cs typeface="Arial Black"/>
              </a:rPr>
              <a:t>početka  </a:t>
            </a:r>
            <a:r>
              <a:rPr lang="hr-HR" sz="2200" spc="-290" dirty="0">
                <a:solidFill>
                  <a:srgbClr val="20355A"/>
                </a:solidFill>
                <a:latin typeface="Arial Black"/>
                <a:cs typeface="Arial Black"/>
              </a:rPr>
              <a:t>škole </a:t>
            </a:r>
            <a:r>
              <a:rPr lang="hr-HR" sz="2200" spc="-260" dirty="0">
                <a:solidFill>
                  <a:srgbClr val="20355A"/>
                </a:solidFill>
                <a:latin typeface="Arial Black"/>
                <a:cs typeface="Arial Black"/>
              </a:rPr>
              <a:t>potičite </a:t>
            </a:r>
            <a:r>
              <a:rPr lang="hr-HR" sz="2200" spc="-250" dirty="0">
                <a:solidFill>
                  <a:srgbClr val="20355A"/>
                </a:solidFill>
                <a:latin typeface="Arial Black"/>
                <a:cs typeface="Arial Black"/>
              </a:rPr>
              <a:t>dijete </a:t>
            </a:r>
            <a:r>
              <a:rPr lang="hr-HR" sz="2200" spc="-245" dirty="0">
                <a:solidFill>
                  <a:srgbClr val="20355A"/>
                </a:solidFill>
                <a:latin typeface="Arial Black"/>
                <a:cs typeface="Arial Black"/>
              </a:rPr>
              <a:t>da </a:t>
            </a:r>
            <a:r>
              <a:rPr lang="hr-HR" sz="2200" spc="-300" dirty="0" smtClean="0">
                <a:solidFill>
                  <a:srgbClr val="20355A"/>
                </a:solidFill>
                <a:latin typeface="Arial Black"/>
                <a:cs typeface="Arial Black"/>
              </a:rPr>
              <a:t>se </a:t>
            </a:r>
            <a:r>
              <a:rPr lang="hr-HR" sz="2200" spc="-229" dirty="0" smtClean="0">
                <a:solidFill>
                  <a:srgbClr val="20355A"/>
                </a:solidFill>
                <a:latin typeface="Arial Black"/>
                <a:cs typeface="Arial Black"/>
              </a:rPr>
              <a:t>igra</a:t>
            </a:r>
            <a:r>
              <a:rPr lang="hr-HR" sz="2200" spc="-165" dirty="0" smtClean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z="2200" spc="-225" dirty="0">
                <a:solidFill>
                  <a:srgbClr val="20355A"/>
                </a:solidFill>
                <a:latin typeface="Arial Black"/>
                <a:cs typeface="Arial Black"/>
              </a:rPr>
              <a:t>i</a:t>
            </a:r>
            <a:r>
              <a:rPr lang="hr-HR" sz="2200" spc="-160" dirty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z="2200" spc="-195" dirty="0">
                <a:solidFill>
                  <a:srgbClr val="20355A"/>
                </a:solidFill>
                <a:latin typeface="Arial Black"/>
                <a:cs typeface="Arial Black"/>
              </a:rPr>
              <a:t>druži	</a:t>
            </a:r>
            <a:r>
              <a:rPr lang="hr-HR" sz="2200" spc="-290" dirty="0">
                <a:solidFill>
                  <a:srgbClr val="20355A"/>
                </a:solidFill>
                <a:latin typeface="Arial Black"/>
                <a:cs typeface="Arial Black"/>
              </a:rPr>
              <a:t>s </a:t>
            </a:r>
            <a:r>
              <a:rPr lang="hr-HR" sz="2200" spc="-270" dirty="0">
                <a:solidFill>
                  <a:srgbClr val="20355A"/>
                </a:solidFill>
                <a:latin typeface="Arial Black"/>
                <a:cs typeface="Arial Black"/>
              </a:rPr>
              <a:t>vršnjacima, </a:t>
            </a:r>
            <a:r>
              <a:rPr lang="hr-HR" sz="2200" spc="-250" dirty="0">
                <a:solidFill>
                  <a:srgbClr val="20355A"/>
                </a:solidFill>
                <a:latin typeface="Arial Black"/>
                <a:cs typeface="Arial Black"/>
              </a:rPr>
              <a:t>ali  </a:t>
            </a:r>
            <a:r>
              <a:rPr lang="hr-HR" sz="2200" spc="-225" dirty="0">
                <a:solidFill>
                  <a:srgbClr val="20355A"/>
                </a:solidFill>
                <a:latin typeface="Arial Black"/>
                <a:cs typeface="Arial Black"/>
              </a:rPr>
              <a:t>i </a:t>
            </a:r>
            <a:r>
              <a:rPr lang="hr-HR" sz="2200" spc="-290" dirty="0">
                <a:solidFill>
                  <a:srgbClr val="20355A"/>
                </a:solidFill>
                <a:latin typeface="Arial Black"/>
                <a:cs typeface="Arial Black"/>
              </a:rPr>
              <a:t>s </a:t>
            </a:r>
            <a:r>
              <a:rPr lang="hr-HR" sz="2200" spc="-250" dirty="0">
                <a:solidFill>
                  <a:srgbClr val="20355A"/>
                </a:solidFill>
                <a:latin typeface="Arial Black"/>
                <a:cs typeface="Arial Black"/>
              </a:rPr>
              <a:t>odraslim </a:t>
            </a:r>
            <a:r>
              <a:rPr lang="hr-HR" sz="2200" spc="-275" dirty="0">
                <a:solidFill>
                  <a:srgbClr val="20355A"/>
                </a:solidFill>
                <a:latin typeface="Arial Black"/>
                <a:cs typeface="Arial Black"/>
              </a:rPr>
              <a:t>osobama </a:t>
            </a:r>
            <a:r>
              <a:rPr lang="hr-HR" sz="2200" spc="-220" dirty="0">
                <a:solidFill>
                  <a:srgbClr val="20355A"/>
                </a:solidFill>
                <a:latin typeface="Arial Black"/>
                <a:cs typeface="Arial Black"/>
              </a:rPr>
              <a:t>poput  </a:t>
            </a:r>
            <a:r>
              <a:rPr lang="hr-HR" sz="2200" spc="-270" dirty="0">
                <a:solidFill>
                  <a:srgbClr val="20355A"/>
                </a:solidFill>
                <a:latin typeface="Arial Black"/>
                <a:cs typeface="Arial Black"/>
              </a:rPr>
              <a:t>rođaka </a:t>
            </a:r>
            <a:r>
              <a:rPr lang="hr-HR" sz="2200" spc="-265" dirty="0">
                <a:solidFill>
                  <a:srgbClr val="20355A"/>
                </a:solidFill>
                <a:latin typeface="Arial Black"/>
                <a:cs typeface="Arial Black"/>
              </a:rPr>
              <a:t>susjeda </a:t>
            </a:r>
            <a:r>
              <a:rPr lang="hr-HR" sz="2200" spc="-225" dirty="0">
                <a:solidFill>
                  <a:srgbClr val="20355A"/>
                </a:solidFill>
                <a:latin typeface="Arial Black"/>
                <a:cs typeface="Arial Black"/>
              </a:rPr>
              <a:t>i </a:t>
            </a:r>
            <a:r>
              <a:rPr lang="hr-HR" sz="2200" spc="-245" dirty="0">
                <a:solidFill>
                  <a:srgbClr val="20355A"/>
                </a:solidFill>
                <a:latin typeface="Arial Black"/>
                <a:cs typeface="Arial Black"/>
              </a:rPr>
              <a:t>voditelja  </a:t>
            </a:r>
            <a:r>
              <a:rPr lang="hr-HR" sz="2200" spc="-254" dirty="0">
                <a:solidFill>
                  <a:srgbClr val="20355A"/>
                </a:solidFill>
                <a:latin typeface="Arial Black"/>
                <a:cs typeface="Arial Black"/>
              </a:rPr>
              <a:t>aktivnosti </a:t>
            </a:r>
            <a:r>
              <a:rPr lang="hr-HR" sz="2200" spc="-215" dirty="0">
                <a:solidFill>
                  <a:srgbClr val="20355A"/>
                </a:solidFill>
                <a:latin typeface="Arial Black"/>
                <a:cs typeface="Arial Black"/>
              </a:rPr>
              <a:t>za</a:t>
            </a:r>
            <a:r>
              <a:rPr lang="hr-HR" sz="2200" spc="-85" dirty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z="2200" spc="-280" dirty="0">
                <a:solidFill>
                  <a:srgbClr val="20355A"/>
                </a:solidFill>
                <a:latin typeface="Arial Black"/>
                <a:cs typeface="Arial Black"/>
              </a:rPr>
              <a:t>djecu</a:t>
            </a:r>
            <a:endParaRPr lang="hr-HR" sz="22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  <a:tabLst>
                <a:tab pos="403860" algn="l"/>
                <a:tab pos="1188720" algn="l"/>
                <a:tab pos="1642745" algn="l"/>
                <a:tab pos="2144395" algn="l"/>
                <a:tab pos="3263265" algn="l"/>
                <a:tab pos="3717290" algn="l"/>
                <a:tab pos="4927600" algn="l"/>
                <a:tab pos="5418455" algn="l"/>
                <a:tab pos="6322060" algn="l"/>
              </a:tabLst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0" y="3098800"/>
            <a:ext cx="32131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Pripremite dijete za učenje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školi </a:t>
            </a:r>
            <a:r>
              <a:rPr lang="hr-HR" spc="-2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se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od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djeteta </a:t>
            </a:r>
            <a:r>
              <a:rPr lang="hr-HR" spc="-25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očekuje </a:t>
            </a:r>
            <a:r>
              <a:rPr lang="hr-HR" spc="-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duža </a:t>
            </a:r>
            <a:r>
              <a:rPr lang="hr-HR" spc="-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usredotočenost </a:t>
            </a:r>
            <a:r>
              <a:rPr lang="hr-HR" spc="-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na </a:t>
            </a:r>
            <a:r>
              <a:rPr lang="hr-HR" spc="-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školsko </a:t>
            </a:r>
            <a:r>
              <a:rPr lang="hr-HR" spc="-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učenje</a:t>
            </a:r>
            <a:r>
              <a:rPr lang="hr-HR" spc="-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,  </a:t>
            </a:r>
            <a:r>
              <a:rPr lang="hr-HR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dobra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priprema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za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to </a:t>
            </a:r>
            <a:r>
              <a:rPr lang="hr-HR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jest</a:t>
            </a:r>
            <a:r>
              <a:rPr lang="hr-HR" spc="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2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uključivanje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različite </a:t>
            </a:r>
            <a:r>
              <a:rPr lang="hr-HR" spc="-2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kućne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obveze ili 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sudjelovanje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igrama </a:t>
            </a:r>
            <a:r>
              <a:rPr lang="hr-HR" spc="-2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koje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zahtijevaju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poštivanje </a:t>
            </a:r>
            <a:r>
              <a:rPr lang="hr-HR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nekih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pravila.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12700" marR="6350" algn="just">
              <a:lnSpc>
                <a:spcPct val="100000"/>
              </a:lnSpc>
              <a:spcBef>
                <a:spcPts val="600"/>
              </a:spcBef>
            </a:pP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Potičite </a:t>
            </a:r>
            <a:r>
              <a:rPr lang="hr-HR" spc="-3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pozitivne </a:t>
            </a:r>
            <a:r>
              <a:rPr lang="hr-HR" spc="-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stavove </a:t>
            </a:r>
            <a:r>
              <a:rPr lang="hr-HR" spc="-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djeteta </a:t>
            </a:r>
            <a:r>
              <a:rPr lang="hr-HR" spc="-3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prema </a:t>
            </a:r>
            <a:r>
              <a:rPr lang="hr-HR" spc="-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školi </a:t>
            </a:r>
            <a:r>
              <a:rPr lang="hr-HR" spc="-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 </a:t>
            </a:r>
            <a:r>
              <a:rPr lang="hr-HR" spc="-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učenju.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Ukazujte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djetetu 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važnost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učenja: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zahtijevajte da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dovrši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započeto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odustaje </a:t>
            </a:r>
            <a:r>
              <a:rPr lang="hr-HR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ako </a:t>
            </a:r>
            <a:r>
              <a:rPr lang="hr-HR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mu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od 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prve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nešto </a:t>
            </a:r>
            <a:r>
              <a:rPr lang="hr-HR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polazi za</a:t>
            </a:r>
            <a:r>
              <a:rPr lang="hr-HR" spc="10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rukom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12700" marR="5080" algn="just">
              <a:lnSpc>
                <a:spcPct val="100000"/>
              </a:lnSpc>
              <a:spcBef>
                <a:spcPts val="605"/>
              </a:spcBef>
            </a:pPr>
            <a:r>
              <a:rPr lang="hr-HR" spc="-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Osigurajte </a:t>
            </a:r>
            <a:r>
              <a:rPr lang="hr-HR" spc="-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djetetu </a:t>
            </a:r>
            <a:r>
              <a:rPr lang="hr-HR" spc="-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radni prostor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pc="-25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kući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koji </a:t>
            </a:r>
            <a:r>
              <a:rPr lang="hr-HR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je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uvijek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isti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pc="-2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samo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njegov.  </a:t>
            </a:r>
            <a:r>
              <a:rPr lang="hr-HR" spc="-2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Neka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uredi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svoj </a:t>
            </a:r>
            <a:r>
              <a:rPr lang="hr-HR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kutak </a:t>
            </a:r>
            <a:r>
              <a:rPr lang="hr-HR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prema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vlastitom </a:t>
            </a:r>
            <a:r>
              <a:rPr lang="hr-HR" spc="-1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izboru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ali </a:t>
            </a:r>
            <a:r>
              <a:rPr lang="hr-HR" spc="-2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tako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da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stolu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 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bude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puno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sadržaja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koji </a:t>
            </a:r>
            <a:r>
              <a:rPr lang="hr-HR" spc="-2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će</a:t>
            </a:r>
            <a:r>
              <a:rPr lang="hr-HR" spc="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mu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odvlačiti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pažnju.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Prije </a:t>
            </a:r>
            <a:r>
              <a:rPr lang="hr-HR" spc="-2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početka 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nastave 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godine zajedno </a:t>
            </a:r>
            <a:r>
              <a:rPr lang="hr-HR" spc="-2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djetetom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obavite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kupnju </a:t>
            </a:r>
            <a:r>
              <a:rPr lang="hr-HR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školske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torbe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školskog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pribora,  </a:t>
            </a:r>
            <a:r>
              <a:rPr lang="hr-HR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 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prvih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par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dana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pratite ga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školu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radi </a:t>
            </a:r>
            <a:r>
              <a:rPr lang="hr-HR" spc="-2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osjećaja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sigurnosti.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Svakodnevno  </a:t>
            </a:r>
            <a:r>
              <a:rPr lang="hr-HR" spc="-3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potičite </a:t>
            </a:r>
            <a:r>
              <a:rPr lang="hr-HR" spc="-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dijete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da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provjeri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da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li </a:t>
            </a:r>
            <a:r>
              <a:rPr lang="hr-HR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je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sve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pripremilo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za </a:t>
            </a:r>
            <a:r>
              <a:rPr lang="hr-HR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školu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poželite </a:t>
            </a:r>
            <a:r>
              <a:rPr lang="hr-HR" spc="-2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mu 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uspjeh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</a:t>
            </a:r>
            <a:r>
              <a:rPr lang="hr-HR" spc="-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školi.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7170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Razvijajte jezik i govor djeteta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Clr>
                <a:srgbClr val="00B9BD"/>
              </a:buClr>
              <a:buSzPct val="90322"/>
              <a:buFont typeface="Wingdings"/>
              <a:buChar char=""/>
              <a:tabLst>
                <a:tab pos="299720" algn="l"/>
              </a:tabLst>
            </a:pPr>
            <a:r>
              <a:rPr lang="hr-HR" spc="-1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razvijajte </a:t>
            </a:r>
            <a:r>
              <a:rPr lang="hr-HR" spc="-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sposobnosti </a:t>
            </a:r>
            <a:r>
              <a:rPr lang="hr-HR" spc="-3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opažanja </a:t>
            </a:r>
            <a:r>
              <a:rPr lang="hr-HR" spc="-4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 </a:t>
            </a:r>
            <a:r>
              <a:rPr lang="hr-HR" spc="-3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promatranja</a:t>
            </a:r>
            <a:r>
              <a:rPr lang="hr-HR" spc="-3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: </a:t>
            </a:r>
            <a:r>
              <a:rPr lang="hr-HR" spc="-21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neka </a:t>
            </a:r>
            <a:r>
              <a:rPr lang="hr-HR" spc="-17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imenuje, 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detaljno opisuje </a:t>
            </a:r>
            <a:r>
              <a:rPr lang="hr-HR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uspoređuje 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predmete,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stanja </a:t>
            </a:r>
            <a:r>
              <a:rPr lang="hr-HR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zbivanja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koje </a:t>
            </a:r>
            <a:r>
              <a:rPr lang="hr-HR" spc="-1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vidi,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kuša </a:t>
            </a:r>
            <a:r>
              <a:rPr lang="hr-HR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ili</a:t>
            </a:r>
            <a:r>
              <a:rPr lang="hr-HR" spc="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čuje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299085" indent="-287020" algn="just">
              <a:lnSpc>
                <a:spcPct val="100000"/>
              </a:lnSpc>
              <a:spcBef>
                <a:spcPts val="600"/>
              </a:spcBef>
              <a:buClr>
                <a:srgbClr val="00B9BD"/>
              </a:buClr>
              <a:buSzPct val="90322"/>
              <a:buFont typeface="Wingdings"/>
              <a:buChar char=""/>
              <a:tabLst>
                <a:tab pos="299720" algn="l"/>
              </a:tabLst>
            </a:pP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potičite 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da </a:t>
            </a:r>
            <a:r>
              <a:rPr lang="hr-HR" spc="-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priča </a:t>
            </a:r>
            <a:r>
              <a:rPr lang="hr-HR" spc="-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 </a:t>
            </a:r>
            <a:r>
              <a:rPr lang="hr-HR" spc="-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sebi </a:t>
            </a:r>
            <a:r>
              <a:rPr lang="hr-HR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</a:t>
            </a:r>
            <a:r>
              <a:rPr lang="hr-HR" spc="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18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svojim</a:t>
            </a:r>
            <a:r>
              <a:rPr lang="hr-HR" dirty="0" smtClean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04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ukućanima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: </a:t>
            </a:r>
            <a:r>
              <a:rPr lang="hr-HR" spc="-1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pri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tome 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ga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učite 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koristiti </a:t>
            </a:r>
            <a:r>
              <a:rPr lang="hr-HR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jedninu </a:t>
            </a:r>
            <a:r>
              <a:rPr lang="hr-HR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 </a:t>
            </a:r>
            <a:r>
              <a:rPr lang="hr-HR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množinu,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zamjenice</a:t>
            </a:r>
            <a:r>
              <a:rPr lang="hr-HR" spc="1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te </a:t>
            </a:r>
            <a:r>
              <a:rPr lang="hr-HR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pravilan </a:t>
            </a:r>
            <a:r>
              <a:rPr lang="hr-HR" spc="-1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govor </a:t>
            </a:r>
            <a:r>
              <a:rPr lang="hr-HR" spc="-1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pc="-1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rodu </a:t>
            </a:r>
            <a:r>
              <a:rPr lang="hr-HR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 padežu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600"/>
              </a:spcBef>
              <a:buClr>
                <a:srgbClr val="00B9BD"/>
              </a:buClr>
              <a:buSzPct val="90322"/>
              <a:buFont typeface="Wingdings"/>
              <a:buChar char=""/>
              <a:tabLst>
                <a:tab pos="299720" algn="l"/>
              </a:tabLst>
            </a:pPr>
            <a:r>
              <a:rPr lang="hr-HR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provodite </a:t>
            </a:r>
            <a:r>
              <a:rPr lang="hr-HR" spc="-3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igre </a:t>
            </a:r>
            <a:r>
              <a:rPr lang="hr-HR" spc="-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slovima </a:t>
            </a:r>
            <a:r>
              <a:rPr lang="hr-HR" spc="-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 </a:t>
            </a:r>
            <a:r>
              <a:rPr lang="hr-HR" spc="-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riječima: 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može </a:t>
            </a:r>
            <a:r>
              <a:rPr lang="hr-HR" spc="-16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prepoznavati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simbole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slova, 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rastavljati </a:t>
            </a:r>
            <a:r>
              <a:rPr lang="hr-HR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poznate 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riječi na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glasove, </a:t>
            </a:r>
            <a:r>
              <a:rPr lang="hr-HR" spc="-1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od </a:t>
            </a:r>
            <a:r>
              <a:rPr lang="hr-HR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poznatih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slova </a:t>
            </a:r>
            <a:r>
              <a:rPr lang="hr-HR" spc="-1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ili 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glasova 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sastavljati </a:t>
            </a:r>
            <a:r>
              <a:rPr lang="hr-HR" spc="-1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poznatu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riječ, </a:t>
            </a:r>
            <a:r>
              <a:rPr lang="hr-HR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prepoznavati </a:t>
            </a:r>
            <a:r>
              <a:rPr lang="hr-HR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imenovati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kojim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glasom počinje </a:t>
            </a:r>
            <a:r>
              <a:rPr lang="hr-HR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ili 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završava</a:t>
            </a:r>
            <a:r>
              <a:rPr lang="hr-HR" spc="-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riječ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605"/>
              </a:spcBef>
              <a:buClr>
                <a:srgbClr val="00B9BD"/>
              </a:buClr>
              <a:buSzPct val="90322"/>
              <a:buFont typeface="Wingdings"/>
              <a:buChar char=""/>
              <a:tabLst>
                <a:tab pos="299720" algn="l"/>
              </a:tabLst>
            </a:pP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potičite 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da </a:t>
            </a:r>
            <a:r>
              <a:rPr lang="hr-HR" spc="-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priča </a:t>
            </a:r>
            <a:r>
              <a:rPr lang="hr-HR" spc="-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priču </a:t>
            </a:r>
            <a:r>
              <a:rPr lang="hr-HR" spc="-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 </a:t>
            </a:r>
            <a:r>
              <a:rPr lang="hr-HR" spc="-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slikama </a:t>
            </a:r>
            <a:r>
              <a:rPr lang="hr-HR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ili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pak </a:t>
            </a:r>
            <a:r>
              <a:rPr lang="hr-HR" spc="-19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osmišljava 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vlastitu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priču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 </a:t>
            </a:r>
            <a:r>
              <a:rPr lang="hr-HR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izmišljenim</a:t>
            </a:r>
            <a:r>
              <a:rPr lang="hr-HR" spc="-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likovima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4722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476" y="615944"/>
            <a:ext cx="5263048" cy="577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Vježbajte vizualnu percepciju i pažnju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9565" marR="5080" indent="-317500">
              <a:lnSpc>
                <a:spcPts val="1630"/>
              </a:lnSpc>
              <a:spcBef>
                <a:spcPts val="500"/>
              </a:spcBef>
              <a:buClr>
                <a:srgbClr val="FF8200"/>
              </a:buClr>
              <a:buSzPct val="82352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pc="-200" dirty="0" smtClean="0">
                <a:latin typeface="Verdana" panose="020B0604030504040204" pitchFamily="34" charset="0"/>
                <a:ea typeface="Verdana" panose="020B0604030504040204" pitchFamily="34" charset="0"/>
              </a:rPr>
              <a:t>potaknite </a:t>
            </a:r>
            <a:r>
              <a:rPr lang="hr-HR" spc="-190" dirty="0" smtClean="0">
                <a:latin typeface="Verdana" panose="020B0604030504040204" pitchFamily="34" charset="0"/>
                <a:ea typeface="Verdana" panose="020B0604030504040204" pitchFamily="34" charset="0"/>
              </a:rPr>
              <a:t>dijete da </a:t>
            </a:r>
            <a:r>
              <a:rPr lang="hr-HR" spc="-5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uočava </a:t>
            </a:r>
            <a:r>
              <a:rPr lang="hr-HR" spc="-4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iste, </a:t>
            </a:r>
            <a:r>
              <a:rPr lang="hr-HR" spc="-7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slične </a:t>
            </a:r>
            <a:r>
              <a:rPr lang="hr-HR" spc="-4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 </a:t>
            </a:r>
            <a:r>
              <a:rPr lang="hr-HR" spc="-3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različite </a:t>
            </a:r>
            <a:r>
              <a:rPr lang="hr-HR" spc="-4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oblike  </a:t>
            </a:r>
            <a:r>
              <a:rPr lang="hr-HR" spc="-180" dirty="0" smtClean="0">
                <a:latin typeface="Verdana" panose="020B0604030504040204" pitchFamily="34" charset="0"/>
                <a:ea typeface="Verdana" panose="020B0604030504040204" pitchFamily="34" charset="0"/>
              </a:rPr>
              <a:t>u </a:t>
            </a:r>
            <a:r>
              <a:rPr lang="hr-HR" spc="-190" dirty="0" smtClean="0">
                <a:latin typeface="Verdana" panose="020B0604030504040204" pitchFamily="34" charset="0"/>
                <a:ea typeface="Verdana" panose="020B0604030504040204" pitchFamily="34" charset="0"/>
              </a:rPr>
              <a:t>svojoj </a:t>
            </a:r>
            <a:r>
              <a:rPr lang="hr-HR" spc="-195" dirty="0" smtClean="0">
                <a:latin typeface="Verdana" panose="020B0604030504040204" pitchFamily="34" charset="0"/>
                <a:ea typeface="Verdana" panose="020B0604030504040204" pitchFamily="34" charset="0"/>
              </a:rPr>
              <a:t>okolini </a:t>
            </a:r>
            <a:r>
              <a:rPr lang="hr-HR" spc="-175" dirty="0" smtClean="0">
                <a:latin typeface="Verdana" panose="020B0604030504040204" pitchFamily="34" charset="0"/>
                <a:ea typeface="Verdana" panose="020B0604030504040204" pitchFamily="34" charset="0"/>
              </a:rPr>
              <a:t>ili </a:t>
            </a:r>
            <a:r>
              <a:rPr lang="hr-HR" spc="-210" dirty="0" smtClean="0">
                <a:latin typeface="Verdana" panose="020B0604030504040204" pitchFamily="34" charset="0"/>
                <a:ea typeface="Verdana" panose="020B0604030504040204" pitchFamily="34" charset="0"/>
              </a:rPr>
              <a:t>pomoću </a:t>
            </a:r>
            <a:r>
              <a:rPr lang="hr-HR" spc="-180" dirty="0" smtClean="0">
                <a:latin typeface="Verdana" panose="020B0604030504040204" pitchFamily="34" charset="0"/>
                <a:ea typeface="Verdana" panose="020B0604030504040204" pitchFamily="34" charset="0"/>
              </a:rPr>
              <a:t>unaprijed pripremljenih  </a:t>
            </a:r>
            <a:r>
              <a:rPr lang="hr-HR" spc="-175" dirty="0" smtClean="0">
                <a:latin typeface="Verdana" panose="020B0604030504040204" pitchFamily="34" charset="0"/>
                <a:ea typeface="Verdana" panose="020B0604030504040204" pitchFamily="34" charset="0"/>
              </a:rPr>
              <a:t>radnih</a:t>
            </a:r>
            <a:r>
              <a:rPr lang="hr-HR" spc="-16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r-HR" spc="-190" dirty="0" smtClean="0">
                <a:latin typeface="Verdana" panose="020B0604030504040204" pitchFamily="34" charset="0"/>
                <a:ea typeface="Verdana" panose="020B0604030504040204" pitchFamily="34" charset="0"/>
              </a:rPr>
              <a:t>listova</a:t>
            </a:r>
          </a:p>
          <a:p>
            <a:pPr marL="329565" marR="689610" indent="-317500">
              <a:lnSpc>
                <a:spcPct val="80000"/>
              </a:lnSpc>
              <a:spcBef>
                <a:spcPts val="615"/>
              </a:spcBef>
              <a:buClr>
                <a:srgbClr val="FF8200"/>
              </a:buClr>
              <a:buSzPct val="82352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pc="-190" dirty="0" smtClean="0">
                <a:latin typeface="Verdana" panose="020B0604030504040204" pitchFamily="34" charset="0"/>
                <a:ea typeface="Verdana" panose="020B0604030504040204" pitchFamily="34" charset="0"/>
              </a:rPr>
              <a:t>dijete </a:t>
            </a:r>
            <a:r>
              <a:rPr lang="hr-HR" spc="-195" dirty="0" smtClean="0">
                <a:latin typeface="Verdana" panose="020B0604030504040204" pitchFamily="34" charset="0"/>
                <a:ea typeface="Verdana" panose="020B0604030504040204" pitchFamily="34" charset="0"/>
              </a:rPr>
              <a:t>može </a:t>
            </a:r>
            <a:r>
              <a:rPr lang="hr-HR" spc="-2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precrtavati </a:t>
            </a:r>
            <a:r>
              <a:rPr lang="hr-HR" spc="-195" dirty="0" smtClean="0">
                <a:latin typeface="Verdana" panose="020B0604030504040204" pitchFamily="34" charset="0"/>
                <a:ea typeface="Verdana" panose="020B0604030504040204" pitchFamily="34" charset="0"/>
              </a:rPr>
              <a:t>različite predloške </a:t>
            </a:r>
            <a:r>
              <a:rPr lang="hr-HR" spc="-245" dirty="0" smtClean="0">
                <a:latin typeface="Verdana" panose="020B0604030504040204" pitchFamily="34" charset="0"/>
                <a:ea typeface="Verdana" panose="020B0604030504040204" pitchFamily="34" charset="0"/>
              </a:rPr>
              <a:t>čime  </a:t>
            </a:r>
            <a:r>
              <a:rPr lang="hr-HR" spc="-195" dirty="0" smtClean="0">
                <a:latin typeface="Verdana" panose="020B0604030504040204" pitchFamily="34" charset="0"/>
                <a:ea typeface="Verdana" panose="020B0604030504040204" pitchFamily="34" charset="0"/>
              </a:rPr>
              <a:t>odmah </a:t>
            </a:r>
            <a:r>
              <a:rPr lang="hr-HR" spc="-175" dirty="0" smtClean="0">
                <a:latin typeface="Verdana" panose="020B0604030504040204" pitchFamily="34" charset="0"/>
                <a:ea typeface="Verdana" panose="020B0604030504040204" pitchFamily="34" charset="0"/>
              </a:rPr>
              <a:t>razvija </a:t>
            </a:r>
            <a:r>
              <a:rPr lang="hr-HR" spc="-165" dirty="0" smtClean="0">
                <a:latin typeface="Verdana" panose="020B0604030504040204" pitchFamily="34" charset="0"/>
                <a:ea typeface="Verdana" panose="020B0604030504040204" pitchFamily="34" charset="0"/>
              </a:rPr>
              <a:t>pažnju </a:t>
            </a:r>
            <a:r>
              <a:rPr lang="hr-HR" spc="-175" dirty="0" smtClean="0"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hr-HR" spc="-210" dirty="0" smtClean="0">
                <a:latin typeface="Verdana" panose="020B0604030504040204" pitchFamily="34" charset="0"/>
                <a:ea typeface="Verdana" panose="020B0604030504040204" pitchFamily="34" charset="0"/>
              </a:rPr>
              <a:t>koncentraciju, </a:t>
            </a:r>
            <a:r>
              <a:rPr lang="hr-HR" spc="-195" dirty="0" smtClean="0">
                <a:latin typeface="Verdana" panose="020B0604030504040204" pitchFamily="34" charset="0"/>
                <a:ea typeface="Verdana" panose="020B0604030504040204" pitchFamily="34" charset="0"/>
              </a:rPr>
              <a:t>ali </a:t>
            </a:r>
            <a:r>
              <a:rPr lang="hr-HR" spc="-175" dirty="0" smtClean="0">
                <a:latin typeface="Verdana" panose="020B0604030504040204" pitchFamily="34" charset="0"/>
                <a:ea typeface="Verdana" panose="020B0604030504040204" pitchFamily="34" charset="0"/>
              </a:rPr>
              <a:t>i  </a:t>
            </a:r>
            <a:r>
              <a:rPr lang="hr-HR" spc="-185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grafomotoriku</a:t>
            </a:r>
            <a:endParaRPr lang="hr-HR" spc="-185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29565" marR="21590" indent="-317500">
              <a:lnSpc>
                <a:spcPct val="80000"/>
              </a:lnSpc>
              <a:spcBef>
                <a:spcPts val="600"/>
              </a:spcBef>
              <a:buClr>
                <a:srgbClr val="FF8200"/>
              </a:buClr>
              <a:buSzPct val="82352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pc="-165" dirty="0" smtClean="0">
                <a:latin typeface="Verdana" panose="020B0604030504040204" pitchFamily="34" charset="0"/>
                <a:ea typeface="Verdana" panose="020B0604030504040204" pitchFamily="34" charset="0"/>
              </a:rPr>
              <a:t>za </a:t>
            </a:r>
            <a:r>
              <a:rPr lang="hr-HR" spc="-180" dirty="0" smtClean="0">
                <a:latin typeface="Verdana" panose="020B0604030504040204" pitchFamily="34" charset="0"/>
                <a:ea typeface="Verdana" panose="020B0604030504040204" pitchFamily="34" charset="0"/>
              </a:rPr>
              <a:t>vježbanje </a:t>
            </a:r>
            <a:r>
              <a:rPr lang="hr-HR" spc="-175" dirty="0" smtClean="0">
                <a:latin typeface="Verdana" panose="020B0604030504040204" pitchFamily="34" charset="0"/>
                <a:ea typeface="Verdana" panose="020B0604030504040204" pitchFamily="34" charset="0"/>
              </a:rPr>
              <a:t>pažnje </a:t>
            </a:r>
            <a:r>
              <a:rPr lang="hr-HR" spc="-170" dirty="0" smtClean="0">
                <a:latin typeface="Verdana" panose="020B0604030504040204" pitchFamily="34" charset="0"/>
                <a:ea typeface="Verdana" panose="020B0604030504040204" pitchFamily="34" charset="0"/>
              </a:rPr>
              <a:t>predlažu </a:t>
            </a:r>
            <a:r>
              <a:rPr lang="hr-HR" spc="-229" dirty="0" smtClean="0"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hr-HR" spc="-3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radni </a:t>
            </a:r>
            <a:r>
              <a:rPr lang="hr-HR" spc="-4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listovi </a:t>
            </a:r>
            <a:r>
              <a:rPr lang="hr-HR" spc="-12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  </a:t>
            </a:r>
            <a:r>
              <a:rPr lang="hr-HR" spc="-3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labirintom, </a:t>
            </a:r>
            <a:r>
              <a:rPr lang="hr-HR" spc="-4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sjenama </a:t>
            </a:r>
            <a:r>
              <a:rPr lang="hr-HR" spc="-4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ili </a:t>
            </a:r>
            <a:r>
              <a:rPr lang="hr-HR" spc="-4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spajanjem </a:t>
            </a:r>
            <a:r>
              <a:rPr lang="hr-HR" spc="-3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parova </a:t>
            </a:r>
            <a:r>
              <a:rPr lang="hr-HR" spc="-220" dirty="0" smtClean="0">
                <a:latin typeface="Verdana" panose="020B0604030504040204" pitchFamily="34" charset="0"/>
                <a:ea typeface="Verdana" panose="020B0604030504040204" pitchFamily="34" charset="0"/>
              </a:rPr>
              <a:t>koje </a:t>
            </a:r>
            <a:r>
              <a:rPr lang="hr-HR" spc="-200" dirty="0" smtClean="0">
                <a:latin typeface="Verdana" panose="020B0604030504040204" pitchFamily="34" charset="0"/>
                <a:ea typeface="Verdana" panose="020B0604030504040204" pitchFamily="34" charset="0"/>
              </a:rPr>
              <a:t>možete  </a:t>
            </a:r>
            <a:r>
              <a:rPr lang="hr-HR" spc="-195" dirty="0" smtClean="0">
                <a:latin typeface="Verdana" panose="020B0604030504040204" pitchFamily="34" charset="0"/>
                <a:ea typeface="Verdana" panose="020B0604030504040204" pitchFamily="34" charset="0"/>
              </a:rPr>
              <a:t>pronaći </a:t>
            </a:r>
            <a:r>
              <a:rPr lang="hr-HR" spc="-200" dirty="0" smtClean="0"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hr-HR" spc="-114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r-HR" u="sng" spc="-210" dirty="0" smtClean="0">
                <a:uFill>
                  <a:solidFill>
                    <a:srgbClr val="1C79D2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artea.com.hr</a:t>
            </a:r>
          </a:p>
          <a:p>
            <a:pPr marL="329565" marR="54610" indent="-317500">
              <a:lnSpc>
                <a:spcPct val="80000"/>
              </a:lnSpc>
              <a:spcBef>
                <a:spcPts val="605"/>
              </a:spcBef>
              <a:buClr>
                <a:srgbClr val="FF8200"/>
              </a:buClr>
              <a:buSzPct val="82352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pc="-229" dirty="0" smtClean="0">
                <a:latin typeface="Verdana" panose="020B0604030504040204" pitchFamily="34" charset="0"/>
                <a:ea typeface="Verdana" panose="020B0604030504040204" pitchFamily="34" charset="0"/>
              </a:rPr>
              <a:t>neka </a:t>
            </a:r>
            <a:r>
              <a:rPr lang="hr-HR" spc="-190" dirty="0" smtClean="0">
                <a:latin typeface="Verdana" panose="020B0604030504040204" pitchFamily="34" charset="0"/>
                <a:ea typeface="Verdana" panose="020B0604030504040204" pitchFamily="34" charset="0"/>
              </a:rPr>
              <a:t>dijete </a:t>
            </a:r>
            <a:r>
              <a:rPr lang="hr-HR" spc="-7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uči </a:t>
            </a:r>
            <a:r>
              <a:rPr lang="hr-HR" spc="-2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kroz </a:t>
            </a:r>
            <a:r>
              <a:rPr lang="hr-HR" spc="-6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igru</a:t>
            </a:r>
            <a:r>
              <a:rPr lang="hr-HR" spc="-6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r-HR" spc="-16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puzzle</a:t>
            </a:r>
            <a:r>
              <a:rPr lang="hr-HR" spc="-16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r-HR" spc="-204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memori</a:t>
            </a:r>
            <a:r>
              <a:rPr lang="hr-HR" spc="-204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r-HR" spc="-185" dirty="0" smtClean="0">
                <a:latin typeface="Verdana" panose="020B0604030504040204" pitchFamily="34" charset="0"/>
                <a:ea typeface="Verdana" panose="020B0604030504040204" pitchFamily="34" charset="0"/>
              </a:rPr>
              <a:t>lego </a:t>
            </a:r>
            <a:r>
              <a:rPr lang="hr-HR" spc="-260" dirty="0" smtClean="0">
                <a:latin typeface="Verdana" panose="020B0604030504040204" pitchFamily="34" charset="0"/>
                <a:ea typeface="Verdana" panose="020B0604030504040204" pitchFamily="34" charset="0"/>
              </a:rPr>
              <a:t>kockice  </a:t>
            </a:r>
            <a:r>
              <a:rPr lang="hr-H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r-HR" spc="-175" dirty="0" smtClean="0"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hr-HR" spc="-170" dirty="0" smtClean="0">
                <a:latin typeface="Verdana" panose="020B0604030504040204" pitchFamily="34" charset="0"/>
                <a:ea typeface="Verdana" panose="020B0604030504040204" pitchFamily="34" charset="0"/>
              </a:rPr>
              <a:t>druge </a:t>
            </a:r>
            <a:r>
              <a:rPr lang="hr-HR" spc="-215" dirty="0" smtClean="0">
                <a:latin typeface="Verdana" panose="020B0604030504040204" pitchFamily="34" charset="0"/>
                <a:ea typeface="Verdana" panose="020B0604030504040204" pitchFamily="34" charset="0"/>
              </a:rPr>
              <a:t>slične</a:t>
            </a:r>
            <a:r>
              <a:rPr lang="hr-HR" spc="-7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r-HR" spc="-175" dirty="0" smtClean="0">
                <a:latin typeface="Verdana" panose="020B0604030504040204" pitchFamily="34" charset="0"/>
                <a:ea typeface="Verdana" panose="020B0604030504040204" pitchFamily="34" charset="0"/>
              </a:rPr>
              <a:t>igre</a:t>
            </a:r>
          </a:p>
          <a:p>
            <a:pPr marL="329565" marR="54610" indent="-317500">
              <a:lnSpc>
                <a:spcPct val="80000"/>
              </a:lnSpc>
              <a:spcBef>
                <a:spcPts val="605"/>
              </a:spcBef>
              <a:buClr>
                <a:srgbClr val="FF8200"/>
              </a:buClr>
              <a:buSzPct val="82352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pc="-190" dirty="0" smtClean="0">
                <a:latin typeface="Verdana" panose="020B0604030504040204" pitchFamily="34" charset="0"/>
                <a:ea typeface="Verdana" panose="020B0604030504040204" pitchFamily="34" charset="0"/>
              </a:rPr>
              <a:t>dijete </a:t>
            </a:r>
            <a:r>
              <a:rPr lang="hr-HR" spc="-195" dirty="0" smtClean="0">
                <a:latin typeface="Verdana" panose="020B0604030504040204" pitchFamily="34" charset="0"/>
                <a:ea typeface="Verdana" panose="020B0604030504040204" pitchFamily="34" charset="0"/>
              </a:rPr>
              <a:t>može </a:t>
            </a:r>
            <a:r>
              <a:rPr lang="hr-HR" spc="-175" dirty="0" smtClean="0">
                <a:latin typeface="Verdana" panose="020B0604030504040204" pitchFamily="34" charset="0"/>
                <a:ea typeface="Verdana" panose="020B0604030504040204" pitchFamily="34" charset="0"/>
              </a:rPr>
              <a:t>igrati i </a:t>
            </a:r>
            <a:r>
              <a:rPr lang="hr-HR" spc="-3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edukativne </a:t>
            </a:r>
            <a:r>
              <a:rPr lang="hr-HR" spc="-2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igre </a:t>
            </a:r>
            <a:r>
              <a:rPr lang="hr-HR" i="1" spc="-4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online,</a:t>
            </a:r>
            <a:r>
              <a:rPr lang="hr-HR" i="1" spc="18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hr-HR" spc="-200" dirty="0" smtClean="0">
                <a:latin typeface="Verdana" panose="020B0604030504040204" pitchFamily="34" charset="0"/>
                <a:ea typeface="Verdana" panose="020B0604030504040204" pitchFamily="34" charset="0"/>
              </a:rPr>
              <a:t>primjerice </a:t>
            </a:r>
            <a:r>
              <a:rPr lang="hr-HR" spc="-200" dirty="0" smtClean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 </a:t>
            </a:r>
            <a:r>
              <a:rPr lang="hr-HR" spc="-220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stranicama </a:t>
            </a:r>
            <a:r>
              <a:rPr lang="hr-HR" u="sng" spc="-204" dirty="0">
                <a:uFill>
                  <a:solidFill>
                    <a:srgbClr val="1C79D2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 Black"/>
                <a:hlinkClick r:id="rId3"/>
              </a:rPr>
              <a:t>uptoten.com</a:t>
            </a:r>
            <a:r>
              <a:rPr lang="hr-HR" spc="-204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  <a:hlinkClick r:id="rId3"/>
              </a:rPr>
              <a:t> </a:t>
            </a:r>
            <a:r>
              <a:rPr lang="hr-HR" spc="-175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</a:t>
            </a:r>
            <a:r>
              <a:rPr lang="hr-HR" spc="50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u="sng" spc="-200" dirty="0">
                <a:uFill>
                  <a:solidFill>
                    <a:srgbClr val="1C79D2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 Black"/>
                <a:hlinkClick r:id="rId4"/>
              </a:rPr>
              <a:t>gizdic.com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329565" marR="5080" indent="-317500">
              <a:lnSpc>
                <a:spcPct val="80000"/>
              </a:lnSpc>
              <a:spcBef>
                <a:spcPts val="600"/>
              </a:spcBef>
              <a:buClr>
                <a:srgbClr val="FF8200"/>
              </a:buClr>
              <a:buSzPct val="82352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pc="-200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možete </a:t>
            </a:r>
            <a:r>
              <a:rPr lang="hr-HR" spc="-195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iskoristiti </a:t>
            </a:r>
            <a:r>
              <a:rPr lang="hr-HR" spc="-175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pc="-225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klasične </a:t>
            </a:r>
            <a:r>
              <a:rPr lang="hr-HR" spc="-200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aktivnosti </a:t>
            </a:r>
            <a:r>
              <a:rPr lang="hr-HR" spc="-165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poput  </a:t>
            </a:r>
            <a:r>
              <a:rPr lang="hr-HR" spc="-195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pospremanja </a:t>
            </a:r>
            <a:r>
              <a:rPr lang="hr-HR" spc="-200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sobe </a:t>
            </a:r>
            <a:r>
              <a:rPr lang="hr-HR" spc="-175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ili </a:t>
            </a:r>
            <a:r>
              <a:rPr lang="hr-HR" spc="-200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slaganja</a:t>
            </a:r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190" dirty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stvari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329565" indent="-317500">
              <a:lnSpc>
                <a:spcPct val="100000"/>
              </a:lnSpc>
              <a:spcBef>
                <a:spcPts val="190"/>
              </a:spcBef>
              <a:buClr>
                <a:srgbClr val="FF8200"/>
              </a:buClr>
              <a:buSzPct val="82352"/>
              <a:buFont typeface="Wingdings"/>
              <a:buChar char=""/>
              <a:tabLst>
                <a:tab pos="329565" algn="l"/>
                <a:tab pos="330200" algn="l"/>
              </a:tabLst>
            </a:pPr>
            <a:endParaRPr lang="hr-HR" spc="-2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348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944779" y="1706372"/>
            <a:ext cx="4948022" cy="3813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19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Poštovani</a:t>
            </a:r>
            <a:r>
              <a:rPr sz="1900" spc="-1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sz="1900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roditelji,</a:t>
            </a:r>
            <a:endParaRPr sz="1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12700" marR="5080" lvl="0" algn="just"/>
            <a:r>
              <a:rPr sz="1900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polazak</a:t>
            </a:r>
            <a:r>
              <a:rPr sz="1900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sz="1900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sz="1900" spc="-245" dirty="0" err="1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školu</a:t>
            </a:r>
            <a:r>
              <a:rPr lang="hr-HR" sz="1900" spc="-24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jedan je od najvažnijih trenutaka u životu, kako za dijete, tako i za roditelje. Ono označava početak novog životnog razdoblja, tj. školskog doba. </a:t>
            </a:r>
            <a:r>
              <a:rPr lang="hr-HR" sz="1900" spc="-25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Ulaskom </a:t>
            </a:r>
            <a:r>
              <a:rPr lang="hr-HR" sz="1900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z="1900" spc="-2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školu </a:t>
            </a:r>
            <a:r>
              <a:rPr lang="hr-HR" sz="1900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 </a:t>
            </a:r>
            <a:r>
              <a:rPr lang="hr-HR" sz="1900" spc="-2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se </a:t>
            </a:r>
            <a:r>
              <a:rPr lang="hr-HR" sz="1900" spc="-26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prilagođava </a:t>
            </a:r>
            <a:r>
              <a:rPr lang="hr-HR" sz="1900" spc="-22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novom </a:t>
            </a:r>
            <a:r>
              <a:rPr lang="hr-HR" sz="19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okruženju </a:t>
            </a:r>
            <a:r>
              <a:rPr lang="hr-HR" sz="19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z="1900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novim  pravilima </a:t>
            </a:r>
            <a:r>
              <a:rPr lang="hr-HR" sz="1900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ponašanja </a:t>
            </a:r>
            <a:r>
              <a:rPr lang="hr-HR" sz="1900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koja </a:t>
            </a:r>
            <a:r>
              <a:rPr lang="hr-HR" sz="1900" spc="-2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se </a:t>
            </a:r>
            <a:r>
              <a:rPr lang="hr-HR" sz="19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znatno </a:t>
            </a:r>
            <a:r>
              <a:rPr lang="hr-HR" sz="19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razliku </a:t>
            </a:r>
            <a:r>
              <a:rPr lang="hr-HR" sz="1900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od  onih </a:t>
            </a:r>
            <a:r>
              <a:rPr lang="hr-HR" sz="1900" spc="-25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koje </a:t>
            </a:r>
            <a:r>
              <a:rPr lang="hr-HR" sz="1900" spc="-2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je </a:t>
            </a:r>
            <a:r>
              <a:rPr lang="hr-HR" sz="1900" spc="-21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usvojilo </a:t>
            </a:r>
            <a:r>
              <a:rPr lang="hr-HR" sz="1900" spc="-2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kod </a:t>
            </a:r>
            <a:r>
              <a:rPr lang="hr-HR" sz="1900" spc="-2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kuće. </a:t>
            </a:r>
            <a:r>
              <a:rPr lang="hr-HR" sz="1900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</a:t>
            </a:r>
            <a:r>
              <a:rPr lang="hr-HR" sz="1900" spc="-22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postaje  </a:t>
            </a:r>
            <a:r>
              <a:rPr lang="hr-HR" sz="19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dio </a:t>
            </a:r>
            <a:r>
              <a:rPr lang="hr-HR" sz="1900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nove </a:t>
            </a:r>
            <a:r>
              <a:rPr lang="hr-HR" sz="1900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sredine </a:t>
            </a:r>
            <a:r>
              <a:rPr lang="hr-HR" sz="1900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z="1900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kojoj </a:t>
            </a:r>
            <a:r>
              <a:rPr lang="hr-HR" sz="1900" spc="-3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će </a:t>
            </a:r>
            <a:r>
              <a:rPr lang="hr-HR" sz="1900" spc="-2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se </a:t>
            </a:r>
            <a:r>
              <a:rPr lang="hr-HR" sz="1900" spc="-3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razvijati, </a:t>
            </a:r>
            <a:r>
              <a:rPr lang="hr-HR" sz="1900" spc="-3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provjeravati </a:t>
            </a:r>
            <a:r>
              <a:rPr lang="hr-HR" sz="1900" spc="-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 </a:t>
            </a:r>
            <a:r>
              <a:rPr lang="hr-HR" sz="1900" spc="-3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pokazivati</a:t>
            </a:r>
            <a:r>
              <a:rPr lang="hr-HR" sz="1900" b="1" spc="-3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hr-HR" sz="1900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svoje </a:t>
            </a:r>
            <a:r>
              <a:rPr lang="hr-HR" sz="1900" spc="-21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sposobnosti </a:t>
            </a:r>
            <a:r>
              <a:rPr lang="hr-HR" sz="1900" spc="-19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z="1900" spc="-21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osobine</a:t>
            </a:r>
            <a:r>
              <a:rPr lang="hr-HR" sz="1900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. </a:t>
            </a:r>
            <a:r>
              <a:rPr lang="hr-HR" sz="1900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Kroz </a:t>
            </a:r>
            <a:r>
              <a:rPr lang="hr-HR" sz="1900" spc="-229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školovanje će  </a:t>
            </a:r>
            <a:r>
              <a:rPr lang="hr-HR" sz="1900" spc="-19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doživjeti </a:t>
            </a:r>
            <a:r>
              <a:rPr lang="hr-HR" sz="1900" spc="-204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brojne </a:t>
            </a:r>
            <a:r>
              <a:rPr lang="hr-HR" sz="1900" spc="-22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uspjehe</a:t>
            </a:r>
            <a:r>
              <a:rPr lang="hr-HR" sz="1900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, </a:t>
            </a:r>
            <a:r>
              <a:rPr lang="hr-HR" sz="1900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ali </a:t>
            </a:r>
            <a:r>
              <a:rPr lang="hr-HR" sz="1900" spc="-19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z="1900" spc="-22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neuspjehe</a:t>
            </a:r>
            <a:r>
              <a:rPr lang="hr-HR" sz="1900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. </a:t>
            </a:r>
            <a:r>
              <a:rPr lang="hr-HR" sz="1900" spc="-2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Zvuči </a:t>
            </a:r>
            <a:r>
              <a:rPr lang="hr-HR" sz="1900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komplicirano, </a:t>
            </a:r>
            <a:r>
              <a:rPr lang="hr-HR" sz="1900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ali  </a:t>
            </a:r>
            <a:r>
              <a:rPr lang="hr-HR" sz="1900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 </a:t>
            </a:r>
            <a:r>
              <a:rPr lang="hr-HR" sz="1900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brinite! </a:t>
            </a:r>
            <a:r>
              <a:rPr lang="hr-HR" sz="1900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Uz </a:t>
            </a:r>
            <a:r>
              <a:rPr lang="hr-HR" sz="1900" spc="-21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</a:t>
            </a:r>
            <a:r>
              <a:rPr lang="hr-HR" sz="1900" spc="-3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će </a:t>
            </a:r>
            <a:r>
              <a:rPr lang="hr-HR" sz="1900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z="1900" spc="-25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svakom </a:t>
            </a:r>
            <a:r>
              <a:rPr lang="hr-HR" sz="1900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trenutku </a:t>
            </a:r>
            <a:r>
              <a:rPr lang="hr-HR" sz="1900" spc="-19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biti </a:t>
            </a:r>
            <a:r>
              <a:rPr lang="hr-HR" sz="1900" spc="-24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učiteljica te stručni tim škole.</a:t>
            </a:r>
            <a:endParaRPr sz="19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10" y="0"/>
            <a:ext cx="567479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Potičite snalaženje u vremenu i prostoru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5207000" cy="435133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hr-HR" sz="2000" b="1" spc="-3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Vremenski</a:t>
            </a:r>
            <a:r>
              <a:rPr lang="hr-HR" sz="2000" b="1" spc="-5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hr-HR" sz="2000" b="1" spc="-8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odnosi:</a:t>
            </a:r>
            <a:endParaRPr lang="hr-HR" sz="2000" dirty="0" smtClean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29565" marR="237490" indent="-317500">
              <a:lnSpc>
                <a:spcPts val="1730"/>
              </a:lnSpc>
              <a:spcBef>
                <a:spcPts val="665"/>
              </a:spcBef>
              <a:buClr>
                <a:srgbClr val="AB23A6"/>
              </a:buClr>
              <a:buSzPct val="87500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z="2000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naučite </a:t>
            </a: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</a:t>
            </a:r>
            <a:r>
              <a:rPr lang="hr-HR" sz="20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što znači </a:t>
            </a:r>
            <a:r>
              <a:rPr lang="hr-HR" sz="2000" spc="-1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prije, </a:t>
            </a:r>
            <a:r>
              <a:rPr lang="hr-HR" sz="2000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  </a:t>
            </a:r>
            <a:r>
              <a:rPr lang="hr-HR" sz="20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što</a:t>
            </a:r>
            <a:r>
              <a:rPr lang="hr-HR" sz="2000" spc="-1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poslije</a:t>
            </a:r>
            <a:endParaRPr lang="hr-HR" sz="2000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329565" indent="-317500">
              <a:lnSpc>
                <a:spcPts val="1605"/>
              </a:lnSpc>
              <a:buClr>
                <a:srgbClr val="AB23A6"/>
              </a:buClr>
              <a:buSzPct val="87500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razgovarajte </a:t>
            </a: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 </a:t>
            </a:r>
            <a:r>
              <a:rPr lang="hr-HR" sz="20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tome </a:t>
            </a:r>
            <a:r>
              <a:rPr lang="hr-HR" sz="20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što</a:t>
            </a:r>
            <a:r>
              <a:rPr lang="hr-HR" sz="2000" spc="1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8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radite</a:t>
            </a:r>
            <a:r>
              <a:rPr lang="hr-HR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7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ujutro</a:t>
            </a:r>
            <a:r>
              <a:rPr lang="hr-HR" sz="2000" spc="-1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, prijepodne, </a:t>
            </a: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poslijepodne </a:t>
            </a:r>
            <a:r>
              <a:rPr lang="hr-HR" sz="2000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 </a:t>
            </a:r>
            <a:r>
              <a:rPr lang="hr-HR" sz="20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navečer</a:t>
            </a:r>
            <a:endParaRPr lang="hr-HR" sz="2000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329565" indent="-317500">
              <a:lnSpc>
                <a:spcPts val="1605"/>
              </a:lnSpc>
              <a:buClr>
                <a:srgbClr val="AB23A6"/>
              </a:buClr>
              <a:buSzPct val="87500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z="20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učite </a:t>
            </a:r>
            <a:r>
              <a:rPr lang="hr-HR" sz="20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dane </a:t>
            </a: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tjednu</a:t>
            </a:r>
            <a:r>
              <a:rPr lang="hr-HR" sz="2000" spc="10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6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</a:t>
            </a:r>
            <a:r>
              <a:rPr lang="hr-HR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9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svakodnevno </a:t>
            </a: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vježbajte </a:t>
            </a:r>
            <a:r>
              <a:rPr lang="hr-HR" sz="20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koji je  </a:t>
            </a:r>
            <a:r>
              <a:rPr lang="hr-HR" sz="2000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dan </a:t>
            </a:r>
            <a:r>
              <a:rPr lang="hr-HR" sz="20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danas, </a:t>
            </a:r>
            <a:r>
              <a:rPr lang="hr-HR" sz="20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koji je </a:t>
            </a:r>
            <a:r>
              <a:rPr lang="hr-HR" sz="2000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bio </a:t>
            </a:r>
            <a:r>
              <a:rPr lang="hr-HR" sz="2000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jučer, </a:t>
            </a:r>
            <a:r>
              <a:rPr lang="hr-HR" sz="2000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 </a:t>
            </a:r>
            <a:r>
              <a:rPr lang="hr-HR" sz="20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koji  </a:t>
            </a:r>
            <a:r>
              <a:rPr lang="hr-HR" sz="2000" spc="-2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će </a:t>
            </a:r>
            <a:r>
              <a:rPr lang="hr-HR" sz="2000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biti</a:t>
            </a:r>
            <a:r>
              <a:rPr lang="hr-HR" sz="2000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sutra</a:t>
            </a:r>
            <a:endParaRPr lang="hr-HR" sz="2000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329565" indent="-317500">
              <a:lnSpc>
                <a:spcPts val="1605"/>
              </a:lnSpc>
              <a:buClr>
                <a:srgbClr val="AB23A6"/>
              </a:buClr>
              <a:buSzPct val="87500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z="2000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neka </a:t>
            </a:r>
            <a:r>
              <a:rPr lang="hr-HR" sz="20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vam </a:t>
            </a: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</a:t>
            </a:r>
            <a:r>
              <a:rPr lang="hr-HR" sz="20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prepriča što</a:t>
            </a:r>
            <a:r>
              <a:rPr lang="hr-HR" sz="2000" spc="-1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9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je</a:t>
            </a:r>
            <a:r>
              <a:rPr lang="hr-HR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7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radilo </a:t>
            </a:r>
            <a:r>
              <a:rPr lang="hr-HR" sz="2000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jučer </a:t>
            </a:r>
            <a:r>
              <a:rPr lang="hr-HR" sz="2000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ili </a:t>
            </a:r>
            <a:r>
              <a:rPr lang="hr-HR" sz="2000" spc="-1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prošli</a:t>
            </a:r>
            <a:r>
              <a:rPr lang="hr-HR" sz="2000" spc="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tjedan</a:t>
            </a:r>
            <a:endParaRPr lang="hr-HR" sz="2000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329565" marR="41910" indent="-317500">
              <a:lnSpc>
                <a:spcPct val="90100"/>
              </a:lnSpc>
              <a:spcBef>
                <a:spcPts val="95"/>
              </a:spcBef>
              <a:buClr>
                <a:srgbClr val="AB23A6"/>
              </a:buClr>
              <a:buSzPct val="87500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pravile </a:t>
            </a:r>
            <a:r>
              <a:rPr lang="hr-HR" sz="2000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planove </a:t>
            </a:r>
            <a:r>
              <a:rPr lang="hr-HR" sz="2000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 </a:t>
            </a:r>
            <a:r>
              <a:rPr lang="hr-HR" sz="20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djetetom, </a:t>
            </a:r>
            <a:r>
              <a:rPr lang="hr-HR" sz="2000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neka  </a:t>
            </a:r>
            <a:r>
              <a:rPr lang="hr-HR" sz="20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vam </a:t>
            </a:r>
            <a:r>
              <a:rPr lang="hr-HR" sz="20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ispriča </a:t>
            </a:r>
            <a:r>
              <a:rPr lang="hr-HR" sz="20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što </a:t>
            </a:r>
            <a:r>
              <a:rPr lang="hr-HR" sz="2000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sve </a:t>
            </a: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treba sutra  </a:t>
            </a: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obaviti</a:t>
            </a:r>
            <a:endParaRPr lang="hr-HR" sz="2000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329565" marR="180340" indent="-317500">
              <a:lnSpc>
                <a:spcPts val="1730"/>
              </a:lnSpc>
              <a:spcBef>
                <a:spcPts val="25"/>
              </a:spcBef>
              <a:buClr>
                <a:srgbClr val="AB23A6"/>
              </a:buClr>
              <a:buSzPct val="87500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z="2000" spc="-1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zajedno </a:t>
            </a:r>
            <a:r>
              <a:rPr lang="hr-HR" sz="2000" spc="-185" dirty="0" err="1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odbojavajte</a:t>
            </a: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dane </a:t>
            </a:r>
            <a:r>
              <a:rPr lang="hr-HR" sz="2000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do  </a:t>
            </a:r>
            <a:r>
              <a:rPr lang="hr-HR" sz="2000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rođendana </a:t>
            </a:r>
            <a:r>
              <a:rPr lang="hr-HR" sz="2000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ili </a:t>
            </a:r>
            <a:r>
              <a:rPr lang="hr-HR" sz="2000" spc="-1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prvog </a:t>
            </a:r>
            <a:r>
              <a:rPr lang="hr-HR" sz="20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dana</a:t>
            </a:r>
            <a:r>
              <a:rPr lang="hr-HR" sz="2000" spc="-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škole</a:t>
            </a:r>
            <a:endParaRPr lang="hr-HR" sz="2000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7200900" y="1825625"/>
            <a:ext cx="4572000" cy="2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lang="hr-HR" sz="2000" b="1" spc="-4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Prostorni</a:t>
            </a:r>
            <a:r>
              <a:rPr lang="hr-HR" sz="2000" b="1" spc="-3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hr-HR" sz="2000" b="1" spc="-8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odnosi:</a:t>
            </a:r>
            <a:endParaRPr lang="hr-HR" sz="2000" dirty="0" smtClean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65760" marR="5080" indent="-342900" algn="just">
              <a:lnSpc>
                <a:spcPct val="100000"/>
              </a:lnSpc>
              <a:spcBef>
                <a:spcPts val="650"/>
              </a:spcBef>
              <a:buClr>
                <a:srgbClr val="D53DD1"/>
              </a:buClr>
              <a:buSzPct val="90625"/>
              <a:buFont typeface="Wingdings"/>
              <a:buChar char=""/>
              <a:tabLst>
                <a:tab pos="366395" algn="l"/>
              </a:tabLst>
            </a:pP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vježbajte </a:t>
            </a: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orijentaciju na </a:t>
            </a: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tijelu:  desna/lijeva </a:t>
            </a:r>
            <a:r>
              <a:rPr lang="hr-HR" sz="2000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ruka, </a:t>
            </a: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noga, </a:t>
            </a:r>
            <a:r>
              <a:rPr lang="hr-HR" sz="2000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oko, </a:t>
            </a: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uho</a:t>
            </a:r>
            <a:r>
              <a:rPr lang="hr-HR" sz="2000" spc="1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itd.</a:t>
            </a:r>
            <a:endParaRPr lang="hr-HR" sz="2000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365760" marR="5080" indent="-342900" algn="just">
              <a:lnSpc>
                <a:spcPct val="100000"/>
              </a:lnSpc>
              <a:buClr>
                <a:srgbClr val="D53DD1"/>
              </a:buClr>
              <a:buSzPct val="90625"/>
              <a:buFont typeface="Wingdings"/>
              <a:buChar char=""/>
              <a:tabLst>
                <a:tab pos="366395" algn="l"/>
              </a:tabLst>
            </a:pPr>
            <a:r>
              <a:rPr lang="hr-HR" sz="2000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neka</a:t>
            </a:r>
            <a:r>
              <a:rPr lang="hr-HR" sz="2000" spc="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</a:t>
            </a:r>
            <a:r>
              <a:rPr lang="hr-HR" sz="20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uočava </a:t>
            </a:r>
            <a:r>
              <a:rPr lang="hr-HR" sz="2000" spc="-1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kroz </a:t>
            </a:r>
            <a:r>
              <a:rPr lang="hr-HR" sz="2000" spc="-1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igru </a:t>
            </a: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što </a:t>
            </a:r>
            <a:r>
              <a:rPr lang="hr-HR" sz="20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je  </a:t>
            </a: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 </a:t>
            </a:r>
            <a:r>
              <a:rPr lang="hr-HR" sz="2000" spc="-1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prostoru </a:t>
            </a:r>
            <a:r>
              <a:rPr lang="hr-HR" sz="2000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iznad, </a:t>
            </a:r>
            <a:r>
              <a:rPr lang="hr-HR" sz="2000" spc="-1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ispod, </a:t>
            </a:r>
            <a:r>
              <a:rPr lang="hr-HR" sz="2000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iza, </a:t>
            </a: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na, </a:t>
            </a:r>
            <a:r>
              <a:rPr lang="hr-HR" sz="2000" spc="-1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u, </a:t>
            </a: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pokraj,  </a:t>
            </a:r>
            <a:r>
              <a:rPr lang="hr-HR" sz="20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što </a:t>
            </a:r>
            <a:r>
              <a:rPr lang="hr-HR" sz="20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je </a:t>
            </a: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desno, </a:t>
            </a:r>
            <a:r>
              <a:rPr lang="hr-HR" sz="2000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 </a:t>
            </a:r>
            <a:r>
              <a:rPr lang="hr-HR" sz="20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što </a:t>
            </a: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lijevo </a:t>
            </a:r>
            <a:r>
              <a:rPr lang="hr-HR" sz="2000" spc="-1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(isto </a:t>
            </a:r>
            <a:r>
              <a:rPr lang="hr-HR" sz="20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možete  </a:t>
            </a: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primijeniti </a:t>
            </a:r>
            <a:r>
              <a:rPr lang="hr-HR" sz="2000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z="20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</a:t>
            </a:r>
            <a:r>
              <a:rPr lang="hr-HR" sz="2000" spc="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papiru)</a:t>
            </a:r>
            <a:endParaRPr lang="hr-HR" sz="2000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365760" indent="-343535" algn="just">
              <a:lnSpc>
                <a:spcPct val="100000"/>
              </a:lnSpc>
              <a:spcBef>
                <a:spcPts val="5"/>
              </a:spcBef>
              <a:buClr>
                <a:srgbClr val="D53DD1"/>
              </a:buClr>
              <a:buSzPct val="90625"/>
              <a:buFont typeface="Wingdings"/>
              <a:buChar char=""/>
              <a:tabLst>
                <a:tab pos="366395" algn="l"/>
              </a:tabLst>
            </a:pPr>
            <a:r>
              <a:rPr lang="hr-HR" sz="20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Potaknite </a:t>
            </a:r>
            <a:r>
              <a:rPr lang="hr-HR" sz="2000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</a:t>
            </a:r>
            <a:r>
              <a:rPr lang="hr-HR" sz="2000" spc="-18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da </a:t>
            </a:r>
            <a:r>
              <a:rPr lang="hr-HR" sz="2000" spc="-22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samo</a:t>
            </a:r>
            <a:r>
              <a:rPr lang="hr-HR" sz="2000" spc="9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1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određuje</a:t>
            </a:r>
            <a:r>
              <a:rPr lang="hr-HR" sz="2000" spc="-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20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smjer</a:t>
            </a:r>
            <a:r>
              <a:rPr lang="hr-HR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000" spc="-20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kretanja</a:t>
            </a:r>
            <a:endParaRPr lang="hr-HR" sz="2000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78149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Razvijajte finu motoriku djeteta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88888"/>
              <a:buFont typeface="Wingdings"/>
              <a:buChar char=""/>
              <a:tabLst>
                <a:tab pos="329565" algn="l"/>
                <a:tab pos="330200" algn="l"/>
                <a:tab pos="1246505" algn="l"/>
                <a:tab pos="2393315" algn="l"/>
                <a:tab pos="2922270" algn="l"/>
                <a:tab pos="3400425" algn="l"/>
                <a:tab pos="3804920" algn="l"/>
                <a:tab pos="5085080" algn="l"/>
                <a:tab pos="6194425" algn="l"/>
              </a:tabLst>
            </a:pPr>
            <a:r>
              <a:rPr lang="hr-HR" sz="2200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</a:t>
            </a:r>
            <a:r>
              <a:rPr lang="hr-HR" sz="22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</a:t>
            </a:r>
            <a:r>
              <a:rPr lang="hr-HR" sz="2200" spc="-2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tič</a:t>
            </a:r>
            <a:r>
              <a:rPr lang="hr-HR" sz="2200" spc="-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</a:t>
            </a:r>
            <a:r>
              <a:rPr lang="hr-HR" sz="2200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te</a:t>
            </a:r>
            <a:r>
              <a:rPr lang="hr-HR" sz="2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	</a:t>
            </a:r>
            <a:r>
              <a:rPr lang="hr-HR" sz="2200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</a:t>
            </a:r>
            <a:r>
              <a:rPr lang="hr-HR" sz="2200" spc="-2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</a:t>
            </a:r>
            <a:r>
              <a:rPr lang="hr-HR" sz="22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</a:t>
            </a:r>
            <a:r>
              <a:rPr lang="hr-HR" sz="22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ivnosti</a:t>
            </a:r>
            <a:r>
              <a:rPr lang="hr-HR" sz="2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	</a:t>
            </a:r>
            <a:r>
              <a:rPr lang="hr-HR" sz="2200" spc="-2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ka</a:t>
            </a:r>
            <a:r>
              <a:rPr lang="hr-HR" sz="2200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</a:t>
            </a:r>
            <a:r>
              <a:rPr lang="hr-HR" sz="2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	</a:t>
            </a:r>
            <a:r>
              <a:rPr lang="hr-HR" sz="22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što</a:t>
            </a:r>
            <a:r>
              <a:rPr lang="hr-HR" sz="2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	</a:t>
            </a:r>
            <a:r>
              <a:rPr lang="hr-HR" sz="2200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su</a:t>
            </a:r>
            <a:r>
              <a:rPr lang="hr-HR" sz="2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	</a:t>
            </a:r>
            <a:r>
              <a:rPr lang="hr-HR" sz="2200" spc="-2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izr</a:t>
            </a:r>
            <a:r>
              <a:rPr lang="hr-HR" sz="2200" spc="-4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lang="hr-HR" sz="2200" spc="1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z</a:t>
            </a:r>
            <a:r>
              <a:rPr lang="hr-HR" sz="2200" spc="-4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ivanje</a:t>
            </a:r>
            <a:r>
              <a:rPr lang="hr-HR" sz="220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hr-HR" sz="2200" spc="-6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ška</a:t>
            </a:r>
            <a:r>
              <a:rPr lang="hr-HR" sz="2200" spc="-5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lang="hr-HR" sz="2200" spc="-3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am</a:t>
            </a:r>
            <a:r>
              <a:rPr lang="hr-HR" sz="2200" spc="-1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lang="hr-HR" sz="2200" spc="-19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,</a:t>
            </a:r>
            <a:r>
              <a:rPr lang="hr-HR" sz="220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200" spc="-2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pre</a:t>
            </a:r>
            <a:r>
              <a:rPr lang="hr-HR" sz="2200" spc="-8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</a:t>
            </a:r>
            <a:r>
              <a:rPr lang="hr-HR" sz="2200" spc="-7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lang="hr-HR" sz="2200" spc="-3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tavanj</a:t>
            </a:r>
            <a:r>
              <a:rPr lang="hr-HR" sz="2200" spc="-2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lang="hr-HR" sz="2200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,  </a:t>
            </a:r>
            <a:r>
              <a:rPr lang="hr-HR" sz="2200" spc="-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preslikavanje</a:t>
            </a:r>
            <a:r>
              <a:rPr lang="hr-HR" sz="2200" spc="-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, </a:t>
            </a:r>
            <a:r>
              <a:rPr lang="hr-HR" sz="2200" spc="-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bojanje </a:t>
            </a:r>
            <a:r>
              <a:rPr lang="hr-HR" sz="22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z="2200" spc="-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spajanje </a:t>
            </a:r>
            <a:r>
              <a:rPr lang="hr-HR" sz="2200" spc="-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točkica </a:t>
            </a:r>
            <a:r>
              <a:rPr lang="hr-HR" sz="22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</a:t>
            </a:r>
            <a:r>
              <a:rPr lang="hr-HR" sz="2200" spc="-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2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oblik</a:t>
            </a:r>
            <a:endParaRPr lang="hr-HR" sz="2200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329565" marR="6985" indent="-3175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88888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z="22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vježbajte </a:t>
            </a:r>
            <a:r>
              <a:rPr lang="hr-HR" sz="22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ravne, </a:t>
            </a:r>
            <a:r>
              <a:rPr lang="hr-HR" sz="2200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kružne </a:t>
            </a:r>
            <a:r>
              <a:rPr lang="hr-HR" sz="22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z="2200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valovite </a:t>
            </a:r>
            <a:r>
              <a:rPr lang="hr-HR" sz="2200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linije, </a:t>
            </a:r>
            <a:r>
              <a:rPr lang="hr-HR" sz="2200" spc="-2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neka</a:t>
            </a:r>
            <a:r>
              <a:rPr lang="hr-HR" sz="2200" spc="1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200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</a:t>
            </a:r>
            <a:r>
              <a:rPr lang="hr-HR" sz="2200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povlači </a:t>
            </a:r>
            <a:r>
              <a:rPr lang="hr-HR" sz="2200" spc="-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linije </a:t>
            </a:r>
            <a:r>
              <a:rPr lang="hr-HR" sz="2200" spc="-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  </a:t>
            </a:r>
            <a:r>
              <a:rPr lang="hr-HR" sz="2200" spc="-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uzorku </a:t>
            </a:r>
            <a:r>
              <a:rPr lang="hr-HR" sz="2200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od </a:t>
            </a:r>
            <a:r>
              <a:rPr lang="hr-HR" sz="2200" spc="-2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crte </a:t>
            </a:r>
            <a:r>
              <a:rPr lang="hr-HR" sz="2200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do </a:t>
            </a:r>
            <a:r>
              <a:rPr lang="hr-HR" sz="2200" spc="-2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crte </a:t>
            </a:r>
            <a:r>
              <a:rPr lang="hr-HR" sz="22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ili </a:t>
            </a:r>
            <a:r>
              <a:rPr lang="hr-HR" sz="2200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od </a:t>
            </a:r>
            <a:r>
              <a:rPr lang="hr-HR" sz="2200" spc="-2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točke </a:t>
            </a:r>
            <a:r>
              <a:rPr lang="hr-HR" sz="2200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do</a:t>
            </a:r>
            <a:r>
              <a:rPr lang="hr-HR" sz="2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200" spc="-2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točke</a:t>
            </a:r>
            <a:endParaRPr lang="hr-HR" sz="2200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339725" marR="2965450" indent="-32766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88888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z="2200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dijete </a:t>
            </a:r>
            <a:r>
              <a:rPr lang="hr-HR" sz="22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može precrtavati </a:t>
            </a:r>
            <a:r>
              <a:rPr lang="hr-HR" sz="2200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jednostavne </a:t>
            </a:r>
            <a:r>
              <a:rPr lang="hr-HR" sz="2200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likove  </a:t>
            </a:r>
            <a:r>
              <a:rPr lang="hr-HR" sz="2200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kao </a:t>
            </a:r>
            <a:r>
              <a:rPr lang="hr-HR" sz="22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što </a:t>
            </a:r>
            <a:r>
              <a:rPr lang="hr-HR" sz="2200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su </a:t>
            </a:r>
            <a:r>
              <a:rPr lang="hr-HR" sz="2200" spc="-20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krug, </a:t>
            </a:r>
            <a:r>
              <a:rPr lang="hr-HR" sz="2200" spc="-204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trokut</a:t>
            </a:r>
            <a:r>
              <a:rPr lang="hr-HR" sz="2200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, </a:t>
            </a:r>
            <a:r>
              <a:rPr lang="hr-HR" sz="2200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kvadrat </a:t>
            </a:r>
            <a:r>
              <a:rPr lang="hr-HR" sz="2200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ili</a:t>
            </a:r>
            <a:r>
              <a:rPr lang="hr-HR" sz="2200" spc="-1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z="2200" spc="-20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romb</a:t>
            </a:r>
          </a:p>
          <a:p>
            <a:pPr marL="339725" marR="2965450" indent="-32766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88888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sz="2200" b="1" spc="-85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Razne </a:t>
            </a:r>
            <a:r>
              <a:rPr lang="hr-HR" sz="2200" b="1" spc="-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materijale </a:t>
            </a:r>
            <a:r>
              <a:rPr lang="hr-HR" sz="2200" b="1" spc="-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za </a:t>
            </a:r>
            <a:r>
              <a:rPr lang="hr-HR" sz="2200" b="1" spc="-7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vježbanje </a:t>
            </a:r>
            <a:r>
              <a:rPr lang="hr-HR" sz="2200" b="1" spc="-70" dirty="0" err="1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grafomotorike</a:t>
            </a:r>
            <a:r>
              <a:rPr lang="hr-HR" sz="2200" b="1" spc="-70" dirty="0" smtClean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hr-HR" sz="2200" b="1" spc="-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pronađite </a:t>
            </a:r>
            <a:r>
              <a:rPr lang="hr-HR" sz="2200" b="1" spc="-10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 </a:t>
            </a:r>
            <a:r>
              <a:rPr lang="hr-HR" sz="2200" b="1" spc="-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stranici</a:t>
            </a:r>
            <a:r>
              <a:rPr lang="hr-HR" sz="2200" b="1" spc="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hr-HR" sz="2200" b="1" u="heavy" spc="-70" dirty="0">
                <a:solidFill>
                  <a:srgbClr val="1C79D2"/>
                </a:solidFill>
                <a:uFill>
                  <a:solidFill>
                    <a:srgbClr val="1C79D2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"/>
              </a:rPr>
              <a:t>Artea.com.hr</a:t>
            </a:r>
            <a:endParaRPr lang="hr-HR" sz="22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9276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Usavršite matematičke vještine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7000" y="1825625"/>
            <a:ext cx="11226800" cy="4351338"/>
          </a:xfrm>
        </p:spPr>
        <p:txBody>
          <a:bodyPr>
            <a:normAutofit/>
          </a:bodyPr>
          <a:lstStyle/>
          <a:p>
            <a:pPr marL="299085" lvl="0" indent="-287020" algn="just">
              <a:lnSpc>
                <a:spcPct val="100000"/>
              </a:lnSpc>
              <a:spcBef>
                <a:spcPts val="1105"/>
              </a:spcBef>
              <a:buClr>
                <a:srgbClr val="3923BA"/>
              </a:buClr>
              <a:buSzPct val="88235"/>
              <a:buFont typeface="Wingdings"/>
              <a:buChar char=""/>
              <a:tabLst>
                <a:tab pos="299720" algn="l"/>
              </a:tabLst>
            </a:pPr>
            <a:r>
              <a:rPr lang="hr-HR" sz="2000" spc="-180" dirty="0">
                <a:solidFill>
                  <a:srgbClr val="20355A"/>
                </a:solidFill>
                <a:latin typeface="Arial Black"/>
                <a:cs typeface="Arial Black"/>
              </a:rPr>
              <a:t>vježbajte </a:t>
            </a:r>
            <a:r>
              <a:rPr lang="hr-HR" sz="2000" spc="-225" dirty="0">
                <a:solidFill>
                  <a:srgbClr val="20355A"/>
                </a:solidFill>
                <a:latin typeface="Arial Black"/>
                <a:cs typeface="Arial Black"/>
              </a:rPr>
              <a:t>s </a:t>
            </a:r>
            <a:r>
              <a:rPr lang="hr-HR" sz="2000" spc="-200" dirty="0">
                <a:solidFill>
                  <a:srgbClr val="20355A"/>
                </a:solidFill>
                <a:latin typeface="Arial Black"/>
                <a:cs typeface="Arial Black"/>
              </a:rPr>
              <a:t>djetetom </a:t>
            </a:r>
            <a:r>
              <a:rPr lang="hr-HR" sz="2000" b="1" spc="-35" dirty="0">
                <a:solidFill>
                  <a:srgbClr val="20355A"/>
                </a:solidFill>
                <a:latin typeface="Arial"/>
                <a:cs typeface="Arial"/>
              </a:rPr>
              <a:t>brojanje </a:t>
            </a:r>
            <a:r>
              <a:rPr lang="hr-HR" sz="2000" b="1" spc="-40" dirty="0">
                <a:solidFill>
                  <a:srgbClr val="20355A"/>
                </a:solidFill>
                <a:latin typeface="Arial"/>
                <a:cs typeface="Arial"/>
              </a:rPr>
              <a:t>do </a:t>
            </a:r>
            <a:r>
              <a:rPr lang="hr-HR" sz="2000" b="1" spc="75" dirty="0">
                <a:solidFill>
                  <a:srgbClr val="20355A"/>
                </a:solidFill>
                <a:latin typeface="Arial"/>
                <a:cs typeface="Arial"/>
              </a:rPr>
              <a:t>10 </a:t>
            </a:r>
            <a:r>
              <a:rPr lang="hr-HR" sz="2000" spc="-175" dirty="0">
                <a:solidFill>
                  <a:srgbClr val="20355A"/>
                </a:solidFill>
                <a:latin typeface="Arial Black"/>
                <a:cs typeface="Arial Black"/>
              </a:rPr>
              <a:t>i </a:t>
            </a:r>
            <a:r>
              <a:rPr lang="hr-HR" sz="2000" spc="-185" dirty="0">
                <a:solidFill>
                  <a:srgbClr val="20355A"/>
                </a:solidFill>
                <a:latin typeface="Arial Black"/>
                <a:cs typeface="Arial Black"/>
              </a:rPr>
              <a:t>brojanje</a:t>
            </a:r>
            <a:r>
              <a:rPr lang="hr-HR" sz="2000" spc="50" dirty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z="2000" spc="-185" dirty="0">
                <a:solidFill>
                  <a:srgbClr val="20355A"/>
                </a:solidFill>
                <a:latin typeface="Arial Black"/>
                <a:cs typeface="Arial Black"/>
              </a:rPr>
              <a:t>unatrag</a:t>
            </a:r>
            <a:endParaRPr lang="hr-HR" sz="20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299085" lvl="0" indent="-287020" algn="just">
              <a:lnSpc>
                <a:spcPct val="100000"/>
              </a:lnSpc>
              <a:spcBef>
                <a:spcPts val="1010"/>
              </a:spcBef>
              <a:buClr>
                <a:srgbClr val="3923BA"/>
              </a:buClr>
              <a:buSzPct val="88235"/>
              <a:buFont typeface="Wingdings"/>
              <a:buChar char=""/>
              <a:tabLst>
                <a:tab pos="299720" algn="l"/>
              </a:tabLst>
            </a:pPr>
            <a:r>
              <a:rPr lang="hr-HR" sz="2000" b="1" spc="-20" dirty="0">
                <a:solidFill>
                  <a:srgbClr val="20355A"/>
                </a:solidFill>
                <a:latin typeface="Arial"/>
                <a:cs typeface="Arial"/>
              </a:rPr>
              <a:t>igrajte </a:t>
            </a:r>
            <a:r>
              <a:rPr lang="hr-HR" sz="2000" b="1" spc="-80" dirty="0">
                <a:solidFill>
                  <a:srgbClr val="20355A"/>
                </a:solidFill>
                <a:latin typeface="Arial"/>
                <a:cs typeface="Arial"/>
              </a:rPr>
              <a:t>se </a:t>
            </a:r>
            <a:r>
              <a:rPr lang="hr-HR" sz="2000" b="1" spc="-120" dirty="0">
                <a:solidFill>
                  <a:srgbClr val="20355A"/>
                </a:solidFill>
                <a:latin typeface="Arial"/>
                <a:cs typeface="Arial"/>
              </a:rPr>
              <a:t>s </a:t>
            </a:r>
            <a:r>
              <a:rPr lang="hr-HR" sz="2000" b="1" spc="-40" dirty="0">
                <a:solidFill>
                  <a:srgbClr val="20355A"/>
                </a:solidFill>
                <a:latin typeface="Arial"/>
                <a:cs typeface="Arial"/>
              </a:rPr>
              <a:t>brojevnim </a:t>
            </a:r>
            <a:r>
              <a:rPr lang="hr-HR" sz="2000" b="1" spc="-45" dirty="0">
                <a:solidFill>
                  <a:srgbClr val="20355A"/>
                </a:solidFill>
                <a:latin typeface="Arial"/>
                <a:cs typeface="Arial"/>
              </a:rPr>
              <a:t>karticama</a:t>
            </a:r>
            <a:r>
              <a:rPr lang="hr-HR" sz="2000" spc="-45" dirty="0">
                <a:solidFill>
                  <a:srgbClr val="20355A"/>
                </a:solidFill>
                <a:latin typeface="Arial Black"/>
                <a:cs typeface="Arial Black"/>
              </a:rPr>
              <a:t>: </a:t>
            </a:r>
            <a:r>
              <a:rPr lang="hr-HR" sz="2000" spc="-190" dirty="0">
                <a:solidFill>
                  <a:srgbClr val="20355A"/>
                </a:solidFill>
                <a:latin typeface="Arial Black"/>
                <a:cs typeface="Arial Black"/>
              </a:rPr>
              <a:t>dijete </a:t>
            </a:r>
            <a:r>
              <a:rPr lang="hr-HR" sz="2000" spc="-195" dirty="0">
                <a:solidFill>
                  <a:srgbClr val="20355A"/>
                </a:solidFill>
                <a:latin typeface="Arial Black"/>
                <a:cs typeface="Arial Black"/>
              </a:rPr>
              <a:t>može</a:t>
            </a:r>
            <a:r>
              <a:rPr lang="hr-HR" sz="2000" dirty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z="2000" spc="-195" dirty="0" smtClean="0">
                <a:solidFill>
                  <a:srgbClr val="20355A"/>
                </a:solidFill>
                <a:latin typeface="Arial Black"/>
                <a:cs typeface="Arial Black"/>
              </a:rPr>
              <a:t>imenovati</a:t>
            </a:r>
            <a:r>
              <a:rPr lang="hr-HR" sz="2000" dirty="0" smtClean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lang="hr-HR" sz="2000" spc="-185" dirty="0" smtClean="0">
                <a:solidFill>
                  <a:srgbClr val="20355A"/>
                </a:solidFill>
                <a:latin typeface="Arial Black"/>
                <a:cs typeface="Arial Black"/>
              </a:rPr>
              <a:t>brojeve</a:t>
            </a:r>
            <a:r>
              <a:rPr lang="hr-HR" sz="2000" spc="-185" dirty="0">
                <a:solidFill>
                  <a:srgbClr val="20355A"/>
                </a:solidFill>
                <a:latin typeface="Arial Black"/>
                <a:cs typeface="Arial Black"/>
              </a:rPr>
              <a:t>, </a:t>
            </a:r>
            <a:r>
              <a:rPr lang="hr-HR" sz="2000" spc="-175" dirty="0">
                <a:solidFill>
                  <a:srgbClr val="20355A"/>
                </a:solidFill>
                <a:latin typeface="Arial Black"/>
                <a:cs typeface="Arial Black"/>
              </a:rPr>
              <a:t>povezivati </a:t>
            </a:r>
            <a:r>
              <a:rPr lang="hr-HR" sz="2000" spc="-185" dirty="0">
                <a:solidFill>
                  <a:srgbClr val="20355A"/>
                </a:solidFill>
                <a:latin typeface="Arial Black"/>
                <a:cs typeface="Arial Black"/>
              </a:rPr>
              <a:t>brojku </a:t>
            </a:r>
            <a:r>
              <a:rPr lang="hr-HR" sz="2000" spc="-135" dirty="0">
                <a:solidFill>
                  <a:srgbClr val="20355A"/>
                </a:solidFill>
                <a:latin typeface="Arial Black"/>
                <a:cs typeface="Arial Black"/>
              </a:rPr>
              <a:t>uz </a:t>
            </a:r>
            <a:r>
              <a:rPr lang="hr-HR" sz="2000" spc="-204" dirty="0">
                <a:solidFill>
                  <a:srgbClr val="20355A"/>
                </a:solidFill>
                <a:latin typeface="Arial Black"/>
                <a:cs typeface="Arial Black"/>
              </a:rPr>
              <a:t>količinu </a:t>
            </a:r>
            <a:r>
              <a:rPr lang="hr-HR" sz="2000" spc="-195" dirty="0">
                <a:solidFill>
                  <a:srgbClr val="20355A"/>
                </a:solidFill>
                <a:latin typeface="Arial Black"/>
                <a:cs typeface="Arial Black"/>
              </a:rPr>
              <a:t>predmeta </a:t>
            </a:r>
            <a:r>
              <a:rPr lang="hr-HR" sz="2000" spc="-180" dirty="0">
                <a:solidFill>
                  <a:srgbClr val="20355A"/>
                </a:solidFill>
                <a:latin typeface="Arial Black"/>
                <a:cs typeface="Arial Black"/>
              </a:rPr>
              <a:t>u </a:t>
            </a:r>
            <a:r>
              <a:rPr lang="hr-HR" sz="2000" spc="-190" dirty="0">
                <a:solidFill>
                  <a:srgbClr val="20355A"/>
                </a:solidFill>
                <a:latin typeface="Arial Black"/>
                <a:cs typeface="Arial Black"/>
              </a:rPr>
              <a:t>okolini </a:t>
            </a:r>
            <a:r>
              <a:rPr lang="hr-HR" sz="2000" spc="-175" dirty="0">
                <a:solidFill>
                  <a:srgbClr val="20355A"/>
                </a:solidFill>
                <a:latin typeface="Arial Black"/>
                <a:cs typeface="Arial Black"/>
              </a:rPr>
              <a:t>i</a:t>
            </a:r>
            <a:r>
              <a:rPr lang="hr-HR" sz="2000" spc="114" dirty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z="2000" spc="-190" dirty="0">
                <a:solidFill>
                  <a:srgbClr val="20355A"/>
                </a:solidFill>
                <a:latin typeface="Arial Black"/>
                <a:cs typeface="Arial Black"/>
              </a:rPr>
              <a:t>sl.</a:t>
            </a:r>
            <a:endParaRPr lang="hr-HR" sz="20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299085" marR="6985" lvl="0" indent="-287020" algn="just">
              <a:lnSpc>
                <a:spcPct val="120000"/>
              </a:lnSpc>
              <a:spcBef>
                <a:spcPts val="605"/>
              </a:spcBef>
              <a:buClr>
                <a:srgbClr val="3923BA"/>
              </a:buClr>
              <a:buSzPct val="88235"/>
              <a:buFont typeface="Wingdings"/>
              <a:buChar char=""/>
              <a:tabLst>
                <a:tab pos="299720" algn="l"/>
              </a:tabLst>
            </a:pPr>
            <a:r>
              <a:rPr lang="hr-HR" sz="2000" spc="-229" dirty="0">
                <a:solidFill>
                  <a:srgbClr val="20355A"/>
                </a:solidFill>
                <a:latin typeface="Arial Black"/>
                <a:cs typeface="Arial Black"/>
              </a:rPr>
              <a:t>neka </a:t>
            </a:r>
            <a:r>
              <a:rPr lang="hr-HR" sz="2000" spc="-190" dirty="0">
                <a:solidFill>
                  <a:srgbClr val="20355A"/>
                </a:solidFill>
                <a:latin typeface="Arial Black"/>
                <a:cs typeface="Arial Black"/>
              </a:rPr>
              <a:t>dijete </a:t>
            </a:r>
            <a:r>
              <a:rPr lang="hr-HR" sz="2000" spc="-225" dirty="0">
                <a:solidFill>
                  <a:srgbClr val="20355A"/>
                </a:solidFill>
                <a:latin typeface="Arial Black"/>
                <a:cs typeface="Arial Black"/>
              </a:rPr>
              <a:t>uočava </a:t>
            </a:r>
            <a:r>
              <a:rPr lang="hr-HR" sz="2000" spc="-200" dirty="0">
                <a:solidFill>
                  <a:srgbClr val="20355A"/>
                </a:solidFill>
                <a:latin typeface="Arial Black"/>
                <a:cs typeface="Arial Black"/>
              </a:rPr>
              <a:t>kojih predmeta </a:t>
            </a:r>
            <a:r>
              <a:rPr lang="hr-HR" sz="2000" spc="-180" dirty="0">
                <a:solidFill>
                  <a:srgbClr val="20355A"/>
                </a:solidFill>
                <a:latin typeface="Arial Black"/>
                <a:cs typeface="Arial Black"/>
              </a:rPr>
              <a:t>u </a:t>
            </a:r>
            <a:r>
              <a:rPr lang="hr-HR" sz="2000" spc="-185" dirty="0">
                <a:solidFill>
                  <a:srgbClr val="20355A"/>
                </a:solidFill>
                <a:latin typeface="Arial Black"/>
                <a:cs typeface="Arial Black"/>
              </a:rPr>
              <a:t>sobi </a:t>
            </a:r>
            <a:r>
              <a:rPr lang="hr-HR" sz="2000" spc="-225" dirty="0">
                <a:solidFill>
                  <a:srgbClr val="20355A"/>
                </a:solidFill>
                <a:latin typeface="Arial Black"/>
                <a:cs typeface="Arial Black"/>
              </a:rPr>
              <a:t>ima </a:t>
            </a:r>
            <a:r>
              <a:rPr lang="hr-HR" sz="2000" spc="-204" dirty="0">
                <a:solidFill>
                  <a:srgbClr val="20355A"/>
                </a:solidFill>
                <a:latin typeface="Arial Black"/>
                <a:cs typeface="Arial Black"/>
              </a:rPr>
              <a:t>jednak </a:t>
            </a:r>
            <a:r>
              <a:rPr lang="hr-HR" sz="2000" spc="-170" dirty="0">
                <a:solidFill>
                  <a:srgbClr val="20355A"/>
                </a:solidFill>
                <a:latin typeface="Arial Black"/>
                <a:cs typeface="Arial Black"/>
              </a:rPr>
              <a:t>broj, </a:t>
            </a:r>
            <a:r>
              <a:rPr lang="hr-HR" sz="2000" spc="-200" dirty="0">
                <a:solidFill>
                  <a:srgbClr val="20355A"/>
                </a:solidFill>
                <a:latin typeface="Arial Black"/>
                <a:cs typeface="Arial Black"/>
              </a:rPr>
              <a:t>kojih </a:t>
            </a:r>
            <a:r>
              <a:rPr lang="hr-HR" sz="2000" spc="-220" dirty="0">
                <a:solidFill>
                  <a:srgbClr val="20355A"/>
                </a:solidFill>
                <a:latin typeface="Arial Black"/>
                <a:cs typeface="Arial Black"/>
              </a:rPr>
              <a:t>ima </a:t>
            </a:r>
            <a:r>
              <a:rPr lang="hr-HR" sz="2000" spc="-200" dirty="0">
                <a:solidFill>
                  <a:srgbClr val="20355A"/>
                </a:solidFill>
                <a:latin typeface="Arial Black"/>
                <a:cs typeface="Arial Black"/>
              </a:rPr>
              <a:t>više </a:t>
            </a:r>
            <a:r>
              <a:rPr lang="hr-HR" sz="2000" spc="-175" dirty="0">
                <a:solidFill>
                  <a:srgbClr val="20355A"/>
                </a:solidFill>
                <a:latin typeface="Arial Black"/>
                <a:cs typeface="Arial Black"/>
              </a:rPr>
              <a:t>ili  </a:t>
            </a:r>
            <a:r>
              <a:rPr lang="hr-HR" sz="2000" spc="-215" dirty="0">
                <a:solidFill>
                  <a:srgbClr val="20355A"/>
                </a:solidFill>
                <a:latin typeface="Arial Black"/>
                <a:cs typeface="Arial Black"/>
              </a:rPr>
              <a:t>manje </a:t>
            </a:r>
            <a:r>
              <a:rPr lang="hr-HR" sz="2000" spc="-170" dirty="0">
                <a:solidFill>
                  <a:srgbClr val="20355A"/>
                </a:solidFill>
                <a:latin typeface="Arial Black"/>
                <a:cs typeface="Arial Black"/>
              </a:rPr>
              <a:t>od </a:t>
            </a:r>
            <a:r>
              <a:rPr lang="hr-HR" sz="2000" spc="-180" dirty="0">
                <a:solidFill>
                  <a:srgbClr val="20355A"/>
                </a:solidFill>
                <a:latin typeface="Arial Black"/>
                <a:cs typeface="Arial Black"/>
              </a:rPr>
              <a:t>broja </a:t>
            </a:r>
            <a:r>
              <a:rPr lang="hr-HR" sz="2000" spc="-204" dirty="0">
                <a:solidFill>
                  <a:srgbClr val="20355A"/>
                </a:solidFill>
                <a:latin typeface="Arial Black"/>
                <a:cs typeface="Arial Black"/>
              </a:rPr>
              <a:t>koji</a:t>
            </a:r>
            <a:r>
              <a:rPr lang="hr-HR" sz="2000" dirty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z="2000" spc="-210" dirty="0">
                <a:solidFill>
                  <a:srgbClr val="20355A"/>
                </a:solidFill>
                <a:latin typeface="Arial Black"/>
                <a:cs typeface="Arial Black"/>
              </a:rPr>
              <a:t>kažete</a:t>
            </a:r>
            <a:endParaRPr lang="hr-HR" sz="20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299085" lvl="0" indent="-287020" algn="just">
              <a:lnSpc>
                <a:spcPct val="100000"/>
              </a:lnSpc>
              <a:spcBef>
                <a:spcPts val="1005"/>
              </a:spcBef>
              <a:buClr>
                <a:srgbClr val="3923BA"/>
              </a:buClr>
              <a:buSzPct val="88235"/>
              <a:buFont typeface="Wingdings"/>
              <a:buChar char=""/>
              <a:tabLst>
                <a:tab pos="299720" algn="l"/>
              </a:tabLst>
            </a:pPr>
            <a:r>
              <a:rPr lang="hr-HR" sz="2000" b="1" spc="-40" dirty="0">
                <a:solidFill>
                  <a:srgbClr val="20355A"/>
                </a:solidFill>
                <a:latin typeface="Arial"/>
                <a:cs typeface="Arial"/>
              </a:rPr>
              <a:t>mjerenjem </a:t>
            </a:r>
            <a:r>
              <a:rPr lang="hr-HR" sz="2000" spc="-190" dirty="0">
                <a:solidFill>
                  <a:srgbClr val="20355A"/>
                </a:solidFill>
                <a:latin typeface="Arial Black"/>
                <a:cs typeface="Arial Black"/>
              </a:rPr>
              <a:t>može </a:t>
            </a:r>
            <a:r>
              <a:rPr lang="hr-HR" sz="2000" b="1" spc="-40" dirty="0">
                <a:solidFill>
                  <a:srgbClr val="20355A"/>
                </a:solidFill>
                <a:latin typeface="Arial"/>
                <a:cs typeface="Arial"/>
              </a:rPr>
              <a:t>usporediti </a:t>
            </a:r>
            <a:r>
              <a:rPr lang="hr-HR" sz="2000" spc="-204" dirty="0">
                <a:solidFill>
                  <a:srgbClr val="20355A"/>
                </a:solidFill>
                <a:latin typeface="Arial Black"/>
                <a:cs typeface="Arial Black"/>
              </a:rPr>
              <a:t>koji </a:t>
            </a:r>
            <a:r>
              <a:rPr lang="hr-HR" sz="2000" spc="-190" dirty="0">
                <a:solidFill>
                  <a:srgbClr val="20355A"/>
                </a:solidFill>
                <a:latin typeface="Arial Black"/>
                <a:cs typeface="Arial Black"/>
              </a:rPr>
              <a:t>predmeti </a:t>
            </a:r>
            <a:r>
              <a:rPr lang="hr-HR" sz="2000" spc="-210" dirty="0">
                <a:solidFill>
                  <a:srgbClr val="20355A"/>
                </a:solidFill>
                <a:latin typeface="Arial Black"/>
                <a:cs typeface="Arial Black"/>
              </a:rPr>
              <a:t>su </a:t>
            </a:r>
            <a:r>
              <a:rPr lang="hr-HR" sz="2000" spc="-155" dirty="0">
                <a:solidFill>
                  <a:srgbClr val="20355A"/>
                </a:solidFill>
                <a:latin typeface="Arial Black"/>
                <a:cs typeface="Arial Black"/>
              </a:rPr>
              <a:t>duži, </a:t>
            </a:r>
            <a:r>
              <a:rPr lang="hr-HR" sz="2000" spc="-225" dirty="0">
                <a:solidFill>
                  <a:srgbClr val="20355A"/>
                </a:solidFill>
                <a:latin typeface="Arial Black"/>
                <a:cs typeface="Arial Black"/>
              </a:rPr>
              <a:t>veći </a:t>
            </a:r>
            <a:r>
              <a:rPr lang="hr-HR" sz="2000" spc="-175" dirty="0">
                <a:solidFill>
                  <a:srgbClr val="20355A"/>
                </a:solidFill>
                <a:latin typeface="Arial Black"/>
                <a:cs typeface="Arial Black"/>
              </a:rPr>
              <a:t>ili </a:t>
            </a:r>
            <a:r>
              <a:rPr lang="hr-HR" sz="2000" spc="-185" dirty="0">
                <a:solidFill>
                  <a:srgbClr val="20355A"/>
                </a:solidFill>
                <a:latin typeface="Arial Black"/>
                <a:cs typeface="Arial Black"/>
              </a:rPr>
              <a:t>širi </a:t>
            </a:r>
            <a:r>
              <a:rPr lang="hr-HR" sz="2000" spc="-175" dirty="0">
                <a:solidFill>
                  <a:srgbClr val="20355A"/>
                </a:solidFill>
                <a:latin typeface="Arial Black"/>
                <a:cs typeface="Arial Black"/>
              </a:rPr>
              <a:t>od</a:t>
            </a:r>
            <a:r>
              <a:rPr lang="hr-HR" sz="2000" spc="-114" dirty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z="2000" spc="-200" dirty="0" smtClean="0">
                <a:solidFill>
                  <a:srgbClr val="20355A"/>
                </a:solidFill>
                <a:latin typeface="Arial Black"/>
                <a:cs typeface="Arial Black"/>
              </a:rPr>
              <a:t>predmeta</a:t>
            </a:r>
            <a:r>
              <a:rPr lang="hr-HR" sz="2000" dirty="0" smtClean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lang="hr-HR" sz="2000" spc="-204" dirty="0" smtClean="0">
                <a:solidFill>
                  <a:srgbClr val="20355A"/>
                </a:solidFill>
                <a:latin typeface="Arial Black"/>
                <a:cs typeface="Arial Black"/>
              </a:rPr>
              <a:t>koji</a:t>
            </a:r>
            <a:r>
              <a:rPr lang="hr-HR" sz="2000" spc="-140" dirty="0" smtClean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z="2000" spc="-190" dirty="0">
                <a:solidFill>
                  <a:srgbClr val="20355A"/>
                </a:solidFill>
                <a:latin typeface="Arial Black"/>
                <a:cs typeface="Arial Black"/>
              </a:rPr>
              <a:t>izaberete</a:t>
            </a:r>
            <a:endParaRPr lang="hr-HR" sz="20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300355" marR="5715" lvl="0" indent="-288290" algn="just">
              <a:lnSpc>
                <a:spcPct val="120100"/>
              </a:lnSpc>
              <a:spcBef>
                <a:spcPts val="595"/>
              </a:spcBef>
              <a:buClr>
                <a:srgbClr val="3923BA"/>
              </a:buClr>
              <a:buSzPct val="88235"/>
              <a:buFont typeface="Wingdings"/>
              <a:buChar char=""/>
              <a:tabLst>
                <a:tab pos="299720" algn="l"/>
              </a:tabLst>
            </a:pPr>
            <a:r>
              <a:rPr lang="hr-HR" sz="2000" b="1" spc="-20" dirty="0">
                <a:solidFill>
                  <a:srgbClr val="20355A"/>
                </a:solidFill>
                <a:latin typeface="Arial"/>
                <a:cs typeface="Arial"/>
              </a:rPr>
              <a:t>prikažite </a:t>
            </a:r>
            <a:r>
              <a:rPr lang="hr-HR" sz="2000" b="1" spc="-15" dirty="0">
                <a:solidFill>
                  <a:srgbClr val="20355A"/>
                </a:solidFill>
                <a:latin typeface="Arial"/>
                <a:cs typeface="Arial"/>
              </a:rPr>
              <a:t>djetetu </a:t>
            </a:r>
            <a:r>
              <a:rPr lang="hr-HR" sz="2000" b="1" spc="-35" dirty="0">
                <a:solidFill>
                  <a:srgbClr val="20355A"/>
                </a:solidFill>
                <a:latin typeface="Arial"/>
                <a:cs typeface="Arial"/>
              </a:rPr>
              <a:t>pojam </a:t>
            </a:r>
            <a:r>
              <a:rPr lang="hr-HR" sz="2000" b="1" spc="-75" dirty="0">
                <a:solidFill>
                  <a:srgbClr val="20355A"/>
                </a:solidFill>
                <a:latin typeface="Arial"/>
                <a:cs typeface="Arial"/>
              </a:rPr>
              <a:t>skupa</a:t>
            </a:r>
            <a:r>
              <a:rPr lang="hr-HR" sz="2000" spc="-75" dirty="0">
                <a:solidFill>
                  <a:srgbClr val="20355A"/>
                </a:solidFill>
                <a:latin typeface="Arial Black"/>
                <a:cs typeface="Arial Black"/>
              </a:rPr>
              <a:t>: </a:t>
            </a:r>
            <a:r>
              <a:rPr lang="hr-HR" sz="2000" spc="-185" dirty="0">
                <a:solidFill>
                  <a:srgbClr val="20355A"/>
                </a:solidFill>
                <a:latin typeface="Arial Black"/>
                <a:cs typeface="Arial Black"/>
              </a:rPr>
              <a:t>igrajte </a:t>
            </a:r>
            <a:r>
              <a:rPr lang="hr-HR" sz="2000" spc="-235" dirty="0">
                <a:solidFill>
                  <a:srgbClr val="20355A"/>
                </a:solidFill>
                <a:latin typeface="Arial Black"/>
                <a:cs typeface="Arial Black"/>
              </a:rPr>
              <a:t>se </a:t>
            </a:r>
            <a:r>
              <a:rPr lang="hr-HR" sz="2000" spc="-225" dirty="0">
                <a:solidFill>
                  <a:srgbClr val="20355A"/>
                </a:solidFill>
                <a:latin typeface="Arial Black"/>
                <a:cs typeface="Arial Black"/>
              </a:rPr>
              <a:t>s </a:t>
            </a:r>
            <a:r>
              <a:rPr lang="hr-HR" sz="2000" spc="-245" dirty="0">
                <a:solidFill>
                  <a:srgbClr val="20355A"/>
                </a:solidFill>
                <a:latin typeface="Arial Black"/>
                <a:cs typeface="Arial Black"/>
              </a:rPr>
              <a:t>kockicama, </a:t>
            </a:r>
            <a:r>
              <a:rPr lang="hr-HR" sz="2000" spc="-229" dirty="0">
                <a:solidFill>
                  <a:srgbClr val="20355A"/>
                </a:solidFill>
                <a:latin typeface="Arial Black"/>
                <a:cs typeface="Arial Black"/>
              </a:rPr>
              <a:t>sjemenkama </a:t>
            </a:r>
            <a:r>
              <a:rPr lang="hr-HR" sz="2000" spc="-175" dirty="0">
                <a:solidFill>
                  <a:srgbClr val="20355A"/>
                </a:solidFill>
                <a:latin typeface="Arial Black"/>
                <a:cs typeface="Arial Black"/>
              </a:rPr>
              <a:t>ili </a:t>
            </a:r>
            <a:r>
              <a:rPr lang="hr-HR" sz="2000" spc="-210" dirty="0">
                <a:solidFill>
                  <a:srgbClr val="20355A"/>
                </a:solidFill>
                <a:latin typeface="Arial Black"/>
                <a:cs typeface="Arial Black"/>
              </a:rPr>
              <a:t>sličnim  </a:t>
            </a:r>
            <a:r>
              <a:rPr lang="hr-HR" sz="2000" spc="-200" dirty="0">
                <a:solidFill>
                  <a:srgbClr val="20355A"/>
                </a:solidFill>
                <a:latin typeface="Arial Black"/>
                <a:cs typeface="Arial Black"/>
              </a:rPr>
              <a:t>predmetima </a:t>
            </a:r>
            <a:r>
              <a:rPr lang="hr-HR" sz="2000" spc="-185" dirty="0">
                <a:solidFill>
                  <a:srgbClr val="20355A"/>
                </a:solidFill>
                <a:latin typeface="Arial Black"/>
                <a:cs typeface="Arial Black"/>
              </a:rPr>
              <a:t>pa </a:t>
            </a:r>
            <a:r>
              <a:rPr lang="hr-HR" sz="2000" spc="-200" dirty="0">
                <a:solidFill>
                  <a:srgbClr val="20355A"/>
                </a:solidFill>
                <a:latin typeface="Arial Black"/>
                <a:cs typeface="Arial Black"/>
              </a:rPr>
              <a:t>potaknite </a:t>
            </a:r>
            <a:r>
              <a:rPr lang="hr-HR" sz="2000" spc="-190" dirty="0">
                <a:solidFill>
                  <a:srgbClr val="20355A"/>
                </a:solidFill>
                <a:latin typeface="Arial Black"/>
                <a:cs typeface="Arial Black"/>
              </a:rPr>
              <a:t>dijete da uspoređuje </a:t>
            </a:r>
            <a:r>
              <a:rPr lang="hr-HR" sz="2000" spc="-180" dirty="0">
                <a:solidFill>
                  <a:srgbClr val="20355A"/>
                </a:solidFill>
                <a:latin typeface="Arial Black"/>
                <a:cs typeface="Arial Black"/>
              </a:rPr>
              <a:t>dva </a:t>
            </a:r>
            <a:r>
              <a:rPr lang="hr-HR" sz="2000" spc="-215" dirty="0">
                <a:solidFill>
                  <a:srgbClr val="20355A"/>
                </a:solidFill>
                <a:latin typeface="Arial Black"/>
                <a:cs typeface="Arial Black"/>
              </a:rPr>
              <a:t>skupa, </a:t>
            </a:r>
            <a:r>
              <a:rPr lang="hr-HR" sz="2000" spc="-195" dirty="0">
                <a:solidFill>
                  <a:srgbClr val="20355A"/>
                </a:solidFill>
                <a:latin typeface="Arial Black"/>
                <a:cs typeface="Arial Black"/>
              </a:rPr>
              <a:t>pokažite </a:t>
            </a:r>
            <a:r>
              <a:rPr lang="hr-HR" sz="2000" spc="-215" dirty="0">
                <a:solidFill>
                  <a:srgbClr val="20355A"/>
                </a:solidFill>
                <a:latin typeface="Arial Black"/>
                <a:cs typeface="Arial Black"/>
              </a:rPr>
              <a:t>mu </a:t>
            </a:r>
            <a:r>
              <a:rPr lang="hr-HR" sz="2000" spc="-190" dirty="0">
                <a:solidFill>
                  <a:srgbClr val="20355A"/>
                </a:solidFill>
                <a:latin typeface="Arial Black"/>
                <a:cs typeface="Arial Black"/>
              </a:rPr>
              <a:t>da </a:t>
            </a:r>
            <a:r>
              <a:rPr lang="hr-HR" sz="2000" spc="-235" dirty="0">
                <a:solidFill>
                  <a:srgbClr val="20355A"/>
                </a:solidFill>
                <a:latin typeface="Arial Black"/>
                <a:cs typeface="Arial Black"/>
              </a:rPr>
              <a:t>se  </a:t>
            </a:r>
            <a:r>
              <a:rPr lang="hr-HR" sz="2000" spc="-190" dirty="0">
                <a:solidFill>
                  <a:srgbClr val="20355A"/>
                </a:solidFill>
                <a:latin typeface="Arial Black"/>
                <a:cs typeface="Arial Black"/>
              </a:rPr>
              <a:t>oduzimanjem </a:t>
            </a:r>
            <a:r>
              <a:rPr lang="hr-HR" sz="2000" spc="-195" dirty="0">
                <a:solidFill>
                  <a:srgbClr val="20355A"/>
                </a:solidFill>
                <a:latin typeface="Arial Black"/>
                <a:cs typeface="Arial Black"/>
              </a:rPr>
              <a:t>predmeta </a:t>
            </a:r>
            <a:r>
              <a:rPr lang="hr-HR" sz="2000" spc="-210" dirty="0">
                <a:solidFill>
                  <a:srgbClr val="20355A"/>
                </a:solidFill>
                <a:latin typeface="Arial Black"/>
                <a:cs typeface="Arial Black"/>
              </a:rPr>
              <a:t>skup </a:t>
            </a:r>
            <a:r>
              <a:rPr lang="hr-HR" sz="2000" spc="-200" dirty="0">
                <a:solidFill>
                  <a:srgbClr val="20355A"/>
                </a:solidFill>
                <a:latin typeface="Arial Black"/>
                <a:cs typeface="Arial Black"/>
              </a:rPr>
              <a:t>smanjuje, </a:t>
            </a:r>
            <a:r>
              <a:rPr lang="hr-HR" sz="2000" spc="-235" dirty="0">
                <a:solidFill>
                  <a:srgbClr val="20355A"/>
                </a:solidFill>
                <a:latin typeface="Arial Black"/>
                <a:cs typeface="Arial Black"/>
              </a:rPr>
              <a:t>a </a:t>
            </a:r>
            <a:r>
              <a:rPr lang="hr-HR" sz="2000" spc="-195" dirty="0">
                <a:solidFill>
                  <a:srgbClr val="20355A"/>
                </a:solidFill>
                <a:latin typeface="Arial Black"/>
                <a:cs typeface="Arial Black"/>
              </a:rPr>
              <a:t>dodavanjem</a:t>
            </a:r>
            <a:r>
              <a:rPr lang="hr-HR" sz="2000" spc="125" dirty="0">
                <a:solidFill>
                  <a:srgbClr val="20355A"/>
                </a:solidFill>
                <a:latin typeface="Arial Black"/>
                <a:cs typeface="Arial Black"/>
              </a:rPr>
              <a:t> </a:t>
            </a:r>
            <a:r>
              <a:rPr lang="hr-HR" sz="2000" spc="-210" dirty="0">
                <a:solidFill>
                  <a:srgbClr val="20355A"/>
                </a:solidFill>
                <a:latin typeface="Arial Black"/>
                <a:cs typeface="Arial Black"/>
              </a:rPr>
              <a:t>povećava</a:t>
            </a:r>
            <a:endParaRPr lang="hr-HR" sz="20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270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hr-HR" sz="1100" b="1" spc="-85" dirty="0" smtClean="0">
                <a:solidFill>
                  <a:srgbClr val="20355A"/>
                </a:solidFill>
                <a:latin typeface="Verdana"/>
                <a:cs typeface="Verdana"/>
              </a:rPr>
              <a:t>          </a:t>
            </a:r>
          </a:p>
          <a:p>
            <a:pPr marL="12700" lv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hr-HR" sz="1800" b="1" spc="-85" dirty="0" smtClean="0">
                <a:solidFill>
                  <a:srgbClr val="20355A"/>
                </a:solidFill>
                <a:latin typeface="Verdana"/>
                <a:cs typeface="Verdana"/>
              </a:rPr>
              <a:t>  Razne </a:t>
            </a:r>
            <a:r>
              <a:rPr lang="hr-HR" sz="1800" b="1" spc="-70" dirty="0">
                <a:solidFill>
                  <a:srgbClr val="20355A"/>
                </a:solidFill>
                <a:latin typeface="Verdana"/>
                <a:cs typeface="Verdana"/>
              </a:rPr>
              <a:t>materijale </a:t>
            </a:r>
            <a:r>
              <a:rPr lang="hr-HR" sz="1800" b="1" spc="-45" dirty="0">
                <a:solidFill>
                  <a:srgbClr val="20355A"/>
                </a:solidFill>
                <a:latin typeface="Verdana"/>
                <a:cs typeface="Verdana"/>
              </a:rPr>
              <a:t>za </a:t>
            </a:r>
            <a:r>
              <a:rPr lang="hr-HR" sz="1800" b="1" spc="-70" dirty="0">
                <a:solidFill>
                  <a:srgbClr val="20355A"/>
                </a:solidFill>
                <a:latin typeface="Verdana"/>
                <a:cs typeface="Verdana"/>
              </a:rPr>
              <a:t>vježbanje </a:t>
            </a:r>
            <a:r>
              <a:rPr lang="hr-HR" sz="1800" b="1" spc="-95" dirty="0">
                <a:solidFill>
                  <a:srgbClr val="20355A"/>
                </a:solidFill>
                <a:latin typeface="Verdana"/>
                <a:cs typeface="Verdana"/>
              </a:rPr>
              <a:t>matematičkih </a:t>
            </a:r>
            <a:r>
              <a:rPr lang="hr-HR" sz="1800" b="1" spc="-70" dirty="0">
                <a:solidFill>
                  <a:srgbClr val="20355A"/>
                </a:solidFill>
                <a:latin typeface="Verdana"/>
                <a:cs typeface="Verdana"/>
              </a:rPr>
              <a:t>vještina </a:t>
            </a:r>
            <a:r>
              <a:rPr lang="hr-HR" sz="1800" b="1" spc="-50" dirty="0">
                <a:solidFill>
                  <a:srgbClr val="20355A"/>
                </a:solidFill>
                <a:latin typeface="Verdana"/>
                <a:cs typeface="Verdana"/>
              </a:rPr>
              <a:t>pronađite </a:t>
            </a:r>
            <a:r>
              <a:rPr lang="hr-HR" sz="1800" b="1" spc="-105" dirty="0">
                <a:solidFill>
                  <a:srgbClr val="20355A"/>
                </a:solidFill>
                <a:latin typeface="Verdana"/>
                <a:cs typeface="Verdana"/>
              </a:rPr>
              <a:t>na </a:t>
            </a:r>
            <a:r>
              <a:rPr lang="hr-HR" sz="1800" b="1" spc="-40" dirty="0">
                <a:solidFill>
                  <a:srgbClr val="20355A"/>
                </a:solidFill>
                <a:latin typeface="Verdana"/>
                <a:cs typeface="Verdana"/>
              </a:rPr>
              <a:t>stranici</a:t>
            </a:r>
            <a:r>
              <a:rPr lang="hr-HR" sz="1800" b="1" spc="-25" dirty="0">
                <a:solidFill>
                  <a:srgbClr val="20355A"/>
                </a:solidFill>
                <a:latin typeface="Verdana"/>
                <a:cs typeface="Verdana"/>
              </a:rPr>
              <a:t> </a:t>
            </a:r>
            <a:r>
              <a:rPr lang="hr-HR" sz="1800" b="1" u="heavy" spc="-70" dirty="0">
                <a:solidFill>
                  <a:srgbClr val="1C79D2"/>
                </a:solidFill>
                <a:uFill>
                  <a:solidFill>
                    <a:srgbClr val="1C79D2"/>
                  </a:solidFill>
                </a:uFill>
                <a:latin typeface="Verdana"/>
                <a:cs typeface="Verdana"/>
                <a:hlinkClick r:id="rId2"/>
              </a:rPr>
              <a:t>Artea.com.hr</a:t>
            </a:r>
            <a:endParaRPr lang="hr-HR" sz="1800" dirty="0">
              <a:solidFill>
                <a:prstClr val="black"/>
              </a:solidFill>
              <a:latin typeface="Verdana"/>
              <a:cs typeface="Verdana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0520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lang="hr-HR" spc="-220" dirty="0"/>
              <a:t>Ne </a:t>
            </a:r>
            <a:r>
              <a:rPr lang="hr-HR" spc="-130" dirty="0"/>
              <a:t>zaboravite </a:t>
            </a:r>
            <a:r>
              <a:rPr lang="hr-HR" spc="-170" dirty="0"/>
              <a:t>da </a:t>
            </a:r>
            <a:r>
              <a:rPr lang="hr-HR" spc="-140" dirty="0"/>
              <a:t>je </a:t>
            </a:r>
            <a:r>
              <a:rPr lang="hr-HR" spc="-280" dirty="0"/>
              <a:t>ono </a:t>
            </a:r>
            <a:r>
              <a:rPr lang="hr-HR" spc="-170" dirty="0"/>
              <a:t>što </a:t>
            </a:r>
            <a:r>
              <a:rPr lang="hr-HR" spc="-225" dirty="0"/>
              <a:t>vaše</a:t>
            </a:r>
            <a:r>
              <a:rPr lang="hr-HR" spc="-515" dirty="0"/>
              <a:t> </a:t>
            </a:r>
            <a:r>
              <a:rPr lang="hr-HR" spc="-114" dirty="0" smtClean="0"/>
              <a:t>dijete</a:t>
            </a:r>
            <a:r>
              <a:rPr lang="hr-HR" dirty="0" smtClean="0"/>
              <a:t> </a:t>
            </a:r>
            <a:r>
              <a:rPr lang="hr-HR" spc="-200" dirty="0" smtClean="0"/>
              <a:t>najviše </a:t>
            </a:r>
            <a:r>
              <a:rPr lang="hr-HR" spc="-70" dirty="0"/>
              <a:t>štiti </a:t>
            </a:r>
            <a:r>
              <a:rPr lang="hr-HR" spc="-215" dirty="0"/>
              <a:t>od </a:t>
            </a:r>
            <a:r>
              <a:rPr lang="hr-HR" spc="-280" dirty="0"/>
              <a:t>školskog</a:t>
            </a:r>
            <a:r>
              <a:rPr lang="hr-HR" spc="100" dirty="0"/>
              <a:t> </a:t>
            </a:r>
            <a:r>
              <a:rPr lang="hr-HR" spc="-250" dirty="0"/>
              <a:t>neuspjeha: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565" indent="-317500">
              <a:lnSpc>
                <a:spcPct val="100000"/>
              </a:lnSpc>
              <a:spcBef>
                <a:spcPts val="700"/>
              </a:spcBef>
              <a:buClr>
                <a:srgbClr val="499B00"/>
              </a:buClr>
              <a:buSzPct val="89583"/>
              <a:buFont typeface="Wingdings"/>
              <a:buChar char=""/>
              <a:tabLst>
                <a:tab pos="330200" algn="l"/>
              </a:tabLst>
            </a:pPr>
            <a:r>
              <a:rPr lang="hr-HR" spc="-240" dirty="0">
                <a:latin typeface="Arial Black"/>
                <a:cs typeface="Arial Black"/>
              </a:rPr>
              <a:t>briga </a:t>
            </a:r>
            <a:r>
              <a:rPr lang="hr-HR" spc="-245" dirty="0">
                <a:latin typeface="Arial Black"/>
                <a:cs typeface="Arial Black"/>
              </a:rPr>
              <a:t>i </a:t>
            </a:r>
            <a:r>
              <a:rPr lang="hr-HR" spc="-280" dirty="0">
                <a:latin typeface="Arial Black"/>
                <a:cs typeface="Arial Black"/>
              </a:rPr>
              <a:t>podrška </a:t>
            </a:r>
            <a:r>
              <a:rPr lang="hr-HR" spc="-295" dirty="0">
                <a:latin typeface="Arial Black"/>
                <a:cs typeface="Arial Black"/>
              </a:rPr>
              <a:t>koju </a:t>
            </a:r>
            <a:r>
              <a:rPr lang="hr-HR" spc="-305" dirty="0">
                <a:latin typeface="Arial Black"/>
                <a:cs typeface="Arial Black"/>
              </a:rPr>
              <a:t>mu</a:t>
            </a:r>
            <a:r>
              <a:rPr lang="hr-HR" spc="-275" dirty="0">
                <a:latin typeface="Arial Black"/>
                <a:cs typeface="Arial Black"/>
              </a:rPr>
              <a:t> </a:t>
            </a:r>
            <a:r>
              <a:rPr lang="hr-HR" spc="-250" dirty="0">
                <a:latin typeface="Arial Black"/>
                <a:cs typeface="Arial Black"/>
              </a:rPr>
              <a:t>pružate</a:t>
            </a:r>
            <a:endParaRPr lang="hr-HR" dirty="0">
              <a:latin typeface="Arial Black"/>
              <a:cs typeface="Arial Black"/>
            </a:endParaRPr>
          </a:p>
          <a:p>
            <a:pPr marL="329565" marR="5080" indent="-317500">
              <a:lnSpc>
                <a:spcPct val="100000"/>
              </a:lnSpc>
              <a:spcBef>
                <a:spcPts val="600"/>
              </a:spcBef>
              <a:buClr>
                <a:srgbClr val="499B00"/>
              </a:buClr>
              <a:buSzPct val="89583"/>
              <a:buFont typeface="Wingdings"/>
              <a:buChar char=""/>
              <a:tabLst>
                <a:tab pos="330200" algn="l"/>
              </a:tabLst>
            </a:pPr>
            <a:r>
              <a:rPr lang="hr-HR" spc="-280" dirty="0">
                <a:latin typeface="Arial Black"/>
                <a:cs typeface="Arial Black"/>
              </a:rPr>
              <a:t>iskazivanje </a:t>
            </a:r>
            <a:r>
              <a:rPr lang="hr-HR" spc="-270" dirty="0">
                <a:latin typeface="Arial Black"/>
                <a:cs typeface="Arial Black"/>
              </a:rPr>
              <a:t>jasnih </a:t>
            </a:r>
            <a:r>
              <a:rPr lang="hr-HR" spc="-245" dirty="0">
                <a:latin typeface="Arial Black"/>
                <a:cs typeface="Arial Black"/>
              </a:rPr>
              <a:t>i </a:t>
            </a:r>
            <a:r>
              <a:rPr lang="hr-HR" spc="-229" dirty="0">
                <a:latin typeface="Arial Black"/>
                <a:cs typeface="Arial Black"/>
              </a:rPr>
              <a:t>pozitivnih  </a:t>
            </a:r>
            <a:r>
              <a:rPr lang="hr-HR" spc="-310" dirty="0">
                <a:latin typeface="Arial Black"/>
                <a:cs typeface="Arial Black"/>
              </a:rPr>
              <a:t>očekivanja </a:t>
            </a:r>
            <a:r>
              <a:rPr lang="hr-HR" spc="-315" dirty="0">
                <a:latin typeface="Arial Black"/>
                <a:cs typeface="Arial Black"/>
              </a:rPr>
              <a:t>koja </a:t>
            </a:r>
            <a:r>
              <a:rPr lang="hr-HR" spc="-305" dirty="0">
                <a:latin typeface="Arial Black"/>
                <a:cs typeface="Arial Black"/>
              </a:rPr>
              <a:t>imate </a:t>
            </a:r>
            <a:r>
              <a:rPr lang="hr-HR" spc="-285" dirty="0" smtClean="0">
                <a:latin typeface="Arial Black"/>
                <a:cs typeface="Arial Black"/>
              </a:rPr>
              <a:t>na </a:t>
            </a:r>
            <a:r>
              <a:rPr lang="hr-HR" spc="-260" dirty="0" smtClean="0">
                <a:latin typeface="Arial Black"/>
                <a:cs typeface="Arial Black"/>
              </a:rPr>
              <a:t>njegovo  </a:t>
            </a:r>
            <a:r>
              <a:rPr lang="hr-HR" spc="-310" dirty="0">
                <a:latin typeface="Arial Black"/>
                <a:cs typeface="Arial Black"/>
              </a:rPr>
              <a:t>učenje </a:t>
            </a:r>
            <a:r>
              <a:rPr lang="hr-HR" spc="-245" dirty="0">
                <a:latin typeface="Arial Black"/>
                <a:cs typeface="Arial Black"/>
              </a:rPr>
              <a:t>i</a:t>
            </a:r>
            <a:r>
              <a:rPr lang="hr-HR" spc="-55" dirty="0">
                <a:latin typeface="Arial Black"/>
                <a:cs typeface="Arial Black"/>
              </a:rPr>
              <a:t> </a:t>
            </a:r>
            <a:r>
              <a:rPr lang="hr-HR" spc="-280" dirty="0">
                <a:latin typeface="Arial Black"/>
                <a:cs typeface="Arial Black"/>
              </a:rPr>
              <a:t>ponašanje</a:t>
            </a:r>
            <a:endParaRPr lang="hr-HR" dirty="0">
              <a:latin typeface="Arial Black"/>
              <a:cs typeface="Arial Black"/>
            </a:endParaRPr>
          </a:p>
          <a:p>
            <a:pPr marL="329565" marR="203200" indent="-317500">
              <a:lnSpc>
                <a:spcPct val="100000"/>
              </a:lnSpc>
              <a:spcBef>
                <a:spcPts val="600"/>
              </a:spcBef>
              <a:buClr>
                <a:srgbClr val="499B00"/>
              </a:buClr>
              <a:buSzPct val="89583"/>
              <a:buFont typeface="Wingdings"/>
              <a:buChar char=""/>
              <a:tabLst>
                <a:tab pos="330200" algn="l"/>
              </a:tabLst>
            </a:pPr>
            <a:r>
              <a:rPr lang="hr-HR" spc="-245" dirty="0">
                <a:latin typeface="Arial Black"/>
                <a:cs typeface="Arial Black"/>
              </a:rPr>
              <a:t>pružanje </a:t>
            </a:r>
            <a:r>
              <a:rPr lang="hr-HR" spc="-275" dirty="0">
                <a:latin typeface="Arial Black"/>
                <a:cs typeface="Arial Black"/>
              </a:rPr>
              <a:t>prilika </a:t>
            </a:r>
            <a:r>
              <a:rPr lang="hr-HR" spc="-265" dirty="0">
                <a:latin typeface="Arial Black"/>
                <a:cs typeface="Arial Black"/>
              </a:rPr>
              <a:t>da </a:t>
            </a:r>
            <a:r>
              <a:rPr lang="hr-HR" spc="-295" dirty="0">
                <a:latin typeface="Arial Black"/>
                <a:cs typeface="Arial Black"/>
              </a:rPr>
              <a:t>smisleno  </a:t>
            </a:r>
            <a:r>
              <a:rPr lang="hr-HR" spc="-275" dirty="0">
                <a:latin typeface="Arial Black"/>
                <a:cs typeface="Arial Black"/>
              </a:rPr>
              <a:t>sudjeluje </a:t>
            </a:r>
            <a:r>
              <a:rPr lang="hr-HR" spc="-254" dirty="0">
                <a:latin typeface="Arial Black"/>
                <a:cs typeface="Arial Black"/>
              </a:rPr>
              <a:t>u </a:t>
            </a:r>
            <a:r>
              <a:rPr lang="hr-HR" spc="-229" dirty="0">
                <a:latin typeface="Arial Black"/>
                <a:cs typeface="Arial Black"/>
              </a:rPr>
              <a:t>životu </a:t>
            </a:r>
            <a:r>
              <a:rPr lang="hr-HR" spc="-280" dirty="0">
                <a:latin typeface="Arial Black"/>
                <a:cs typeface="Arial Black"/>
              </a:rPr>
              <a:t>svoje </a:t>
            </a:r>
            <a:r>
              <a:rPr lang="hr-HR" spc="-260" dirty="0">
                <a:latin typeface="Arial Black"/>
                <a:cs typeface="Arial Black"/>
              </a:rPr>
              <a:t>obitelji </a:t>
            </a:r>
            <a:r>
              <a:rPr lang="hr-HR" spc="-245" dirty="0">
                <a:latin typeface="Arial Black"/>
                <a:cs typeface="Arial Black"/>
              </a:rPr>
              <a:t>i  </a:t>
            </a:r>
            <a:r>
              <a:rPr lang="hr-HR" spc="-254" dirty="0">
                <a:latin typeface="Arial Black"/>
                <a:cs typeface="Arial Black"/>
              </a:rPr>
              <a:t>svog</a:t>
            </a:r>
            <a:r>
              <a:rPr lang="hr-HR" spc="-175" dirty="0">
                <a:latin typeface="Arial Black"/>
                <a:cs typeface="Arial Black"/>
              </a:rPr>
              <a:t> </a:t>
            </a:r>
            <a:r>
              <a:rPr lang="hr-HR" spc="-254" dirty="0">
                <a:latin typeface="Arial Black"/>
                <a:cs typeface="Arial Black"/>
              </a:rPr>
              <a:t>razreda</a:t>
            </a:r>
            <a:endParaRPr lang="hr-HR" dirty="0">
              <a:latin typeface="Arial Black"/>
              <a:cs typeface="Arial Black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116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Polazak u prvi razred</a:t>
            </a:r>
            <a:endParaRPr lang="hr-HR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Većini djece prvi dani u školi budu ispunjeni veseljem, no za neke  ovo razdoblje može biti teško te se mogu pojaviti strahovi od novog i nepoznatog. Ponekad i sami roditelji prenesu svoj strah na  djecu. Zbog toga je bitno da roditelji imaju sve informacije koje im  trebaju, a njih će pronaći upravo u ovoj prezentaciji.</a:t>
            </a:r>
          </a:p>
          <a:p>
            <a:pPr marL="0" indent="0">
              <a:buNone/>
            </a:pPr>
            <a:r>
              <a:rPr lang="hr-HR" dirty="0" smtClean="0"/>
              <a:t>Kako bi se umanjio strah i stvaranje negativnih emocija, ključna je  postupna priprema:</a:t>
            </a:r>
          </a:p>
          <a:p>
            <a:pPr marL="0" indent="0">
              <a:buNone/>
            </a:pPr>
            <a:r>
              <a:rPr lang="hr-HR" dirty="0" smtClean="0"/>
              <a:t>Dobrom pripremom ostvarujemo uspješno uključivanje  u školu što snažno utječe na otklanjanje strahova te razvijanje pozitivnog stava prema učenju, važnosti školovanja kao i pozitivne slike o sebi.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780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00" y="1673225"/>
            <a:ext cx="10515600" cy="1325563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Organizacija upisa</a:t>
            </a:r>
            <a:endParaRPr lang="hr-HR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43273"/>
              </p:ext>
            </p:extLst>
          </p:nvPr>
        </p:nvGraphicFramePr>
        <p:xfrm>
          <a:off x="635000" y="31337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533400"/>
            <a:ext cx="2924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4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6400" y="1690688"/>
            <a:ext cx="5105400" cy="4351338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rgbClr val="0070C0"/>
                </a:solidFill>
              </a:rPr>
              <a:t>SPREMNOST ZA ŠKOLU</a:t>
            </a:r>
          </a:p>
          <a:p>
            <a:r>
              <a:rPr lang="hr-HR" spc="-245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predstavlja </a:t>
            </a:r>
            <a:r>
              <a:rPr lang="hr-HR" spc="-45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stupanj </a:t>
            </a:r>
            <a:r>
              <a:rPr lang="hr-HR" spc="-50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razvijenosti </a:t>
            </a:r>
            <a:r>
              <a:rPr lang="hr-HR" spc="-215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raznih </a:t>
            </a:r>
            <a:r>
              <a:rPr lang="hr-HR" spc="-245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fizičkih </a:t>
            </a:r>
            <a:r>
              <a:rPr lang="hr-HR" spc="-225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pc="-265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psihičkih  </a:t>
            </a:r>
            <a:r>
              <a:rPr lang="hr-HR" spc="-270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funkcija </a:t>
            </a:r>
            <a:r>
              <a:rPr lang="hr-HR" spc="-260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djeteta </a:t>
            </a:r>
            <a:r>
              <a:rPr lang="hr-HR" spc="-290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koje </a:t>
            </a:r>
            <a:r>
              <a:rPr lang="hr-HR" spc="-365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će </a:t>
            </a:r>
            <a:r>
              <a:rPr lang="hr-HR" spc="-285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mu </a:t>
            </a:r>
            <a:r>
              <a:rPr lang="hr-HR" spc="-260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omogućiti </a:t>
            </a:r>
            <a:r>
              <a:rPr lang="hr-HR" spc="-55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zadovoljavanje </a:t>
            </a:r>
            <a:r>
              <a:rPr lang="hr-HR" spc="-30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zahtjeva  </a:t>
            </a:r>
            <a:r>
              <a:rPr lang="hr-HR" spc="-85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škole </a:t>
            </a:r>
            <a:r>
              <a:rPr lang="hr-HR" spc="-55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 </a:t>
            </a:r>
            <a:r>
              <a:rPr lang="hr-HR" spc="-250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optimalno </a:t>
            </a:r>
            <a:r>
              <a:rPr lang="hr-HR" spc="-60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savladavanje </a:t>
            </a:r>
            <a:r>
              <a:rPr lang="hr-HR" spc="-250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nastavnih</a:t>
            </a:r>
            <a:r>
              <a:rPr lang="hr-HR" spc="100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70" dirty="0">
                <a:solidFill>
                  <a:srgbClr val="58BA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kurikuluma.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0" indent="0">
              <a:buNone/>
            </a:pP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Što se ispituje testiranjem u školi?</a:t>
            </a:r>
            <a:endParaRPr lang="hr-HR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1565073341"/>
              </p:ext>
            </p:extLst>
          </p:nvPr>
        </p:nvGraphicFramePr>
        <p:xfrm>
          <a:off x="5651500" y="1921140"/>
          <a:ext cx="6070600" cy="389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5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Tjelesna spremnost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5232400"/>
          </a:xfrm>
        </p:spPr>
        <p:txBody>
          <a:bodyPr>
            <a:normAutofit lnSpcReduction="10000"/>
          </a:bodyPr>
          <a:lstStyle/>
          <a:p>
            <a:pPr marL="152400">
              <a:lnSpc>
                <a:spcPct val="100000"/>
              </a:lnSpc>
              <a:spcBef>
                <a:spcPts val="1010"/>
              </a:spcBef>
            </a:pPr>
            <a:r>
              <a:rPr lang="hr-HR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Tjelesnu</a:t>
            </a:r>
            <a:r>
              <a:rPr lang="hr-HR" spc="-1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spremnost</a:t>
            </a:r>
            <a:r>
              <a:rPr lang="hr-HR" spc="-13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ispituje</a:t>
            </a:r>
            <a:r>
              <a:rPr lang="hr-HR" spc="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hr-HR" spc="-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školska</a:t>
            </a:r>
            <a:r>
              <a:rPr lang="hr-HR" spc="-3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hr-HR" spc="-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liječnica,</a:t>
            </a:r>
            <a:r>
              <a:rPr lang="hr-HR" spc="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hr-HR" spc="-2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</a:t>
            </a:r>
            <a:r>
              <a:rPr lang="hr-HR" spc="-1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odnosi</a:t>
            </a:r>
            <a:r>
              <a:rPr lang="hr-HR" spc="-1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se</a:t>
            </a:r>
            <a:r>
              <a:rPr lang="hr-HR" spc="-1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na: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469265" indent="-317500">
              <a:lnSpc>
                <a:spcPct val="100000"/>
              </a:lnSpc>
              <a:spcBef>
                <a:spcPts val="145"/>
              </a:spcBef>
              <a:buClr>
                <a:srgbClr val="0079EB"/>
              </a:buClr>
              <a:buSzPct val="89473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lang="hr-HR" spc="-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Visinu: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prosjeku </a:t>
            </a:r>
            <a:r>
              <a:rPr lang="hr-HR" spc="-13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120 </a:t>
            </a:r>
            <a:r>
              <a:rPr lang="hr-HR" spc="-3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cm </a:t>
            </a:r>
            <a:r>
              <a:rPr lang="hr-HR" spc="-2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kod </a:t>
            </a:r>
            <a:r>
              <a:rPr lang="hr-HR" spc="-25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dječaka, </a:t>
            </a:r>
            <a:r>
              <a:rPr lang="hr-HR" spc="-2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 </a:t>
            </a:r>
            <a:r>
              <a:rPr lang="hr-HR" spc="-13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117 </a:t>
            </a:r>
            <a:r>
              <a:rPr lang="hr-HR" spc="-3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cm </a:t>
            </a:r>
            <a:r>
              <a:rPr lang="hr-HR" spc="-2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kod</a:t>
            </a:r>
            <a:r>
              <a:rPr lang="hr-HR" spc="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djevojčica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469265" indent="-317500">
              <a:lnSpc>
                <a:spcPct val="100000"/>
              </a:lnSpc>
              <a:spcBef>
                <a:spcPts val="140"/>
              </a:spcBef>
              <a:buClr>
                <a:srgbClr val="0079EB"/>
              </a:buClr>
              <a:buSzPct val="89473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lang="hr-HR" spc="-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Težinu: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prosjeku </a:t>
            </a:r>
            <a:r>
              <a:rPr lang="hr-HR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oko </a:t>
            </a:r>
            <a:r>
              <a:rPr lang="hr-HR" spc="-13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20</a:t>
            </a:r>
            <a:r>
              <a:rPr lang="hr-HR" spc="1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kg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469265" marR="17145" indent="-317500">
              <a:lnSpc>
                <a:spcPts val="1820"/>
              </a:lnSpc>
              <a:spcBef>
                <a:spcPts val="590"/>
              </a:spcBef>
              <a:buClr>
                <a:srgbClr val="0079EB"/>
              </a:buClr>
              <a:buSzPct val="89473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lang="hr-HR" spc="-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Potpunu </a:t>
            </a:r>
            <a:r>
              <a:rPr lang="hr-HR" spc="-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razvijenost </a:t>
            </a:r>
            <a:r>
              <a:rPr lang="hr-HR" spc="-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osjetilnih </a:t>
            </a:r>
            <a:r>
              <a:rPr lang="hr-HR" spc="-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organa: </a:t>
            </a:r>
            <a:r>
              <a:rPr lang="hr-HR" spc="-2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ako </a:t>
            </a:r>
            <a:r>
              <a:rPr lang="hr-HR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je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potrebno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napraviti  </a:t>
            </a:r>
            <a:r>
              <a:rPr lang="hr-HR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korekciju </a:t>
            </a:r>
            <a:r>
              <a:rPr lang="hr-HR" spc="-2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(naočale,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slušni</a:t>
            </a:r>
            <a:r>
              <a:rPr lang="hr-HR" spc="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25" dirty="0" err="1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aparatić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)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480059" marR="397510" indent="-327660">
              <a:lnSpc>
                <a:spcPct val="80000"/>
              </a:lnSpc>
              <a:spcBef>
                <a:spcPts val="620"/>
              </a:spcBef>
              <a:buClr>
                <a:srgbClr val="0079EB"/>
              </a:buClr>
              <a:buSzPct val="89473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lang="hr-HR" spc="-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Razvijeno </a:t>
            </a:r>
            <a:r>
              <a:rPr lang="hr-HR" spc="-7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mišićno </a:t>
            </a:r>
            <a:r>
              <a:rPr lang="hr-HR" spc="-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tkivo: </a:t>
            </a:r>
            <a:r>
              <a:rPr lang="hr-HR" spc="-2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omogućava </a:t>
            </a:r>
            <a:r>
              <a:rPr lang="hr-HR" spc="-2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kretanje, </a:t>
            </a:r>
            <a:r>
              <a:rPr lang="hr-HR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stajanje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sjedenje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bez </a:t>
            </a:r>
            <a:r>
              <a:rPr lang="hr-HR" spc="-2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teškoća, </a:t>
            </a:r>
            <a:r>
              <a:rPr lang="hr-HR" spc="-2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kao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izdržavanje novih </a:t>
            </a:r>
            <a:r>
              <a:rPr lang="hr-HR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tjelesnih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napora 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poput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nošenja </a:t>
            </a:r>
            <a:r>
              <a:rPr lang="hr-HR" spc="-26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školske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torbe, </a:t>
            </a:r>
            <a:r>
              <a:rPr lang="hr-HR" spc="-2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pješačenja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do </a:t>
            </a:r>
            <a:r>
              <a:rPr lang="hr-HR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škole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mirnog 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sjedenja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pc="-2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školskoj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klupi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izvjesno</a:t>
            </a:r>
            <a:r>
              <a:rPr lang="hr-HR" spc="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vrijeme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480059" marR="795655" indent="-327660">
              <a:lnSpc>
                <a:spcPct val="80000"/>
              </a:lnSpc>
              <a:spcBef>
                <a:spcPts val="600"/>
              </a:spcBef>
              <a:buClr>
                <a:srgbClr val="0079EB"/>
              </a:buClr>
              <a:buSzPct val="89473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lang="hr-HR" spc="-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Motorička </a:t>
            </a:r>
            <a:r>
              <a:rPr lang="hr-HR" spc="-5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spretnost: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razvoj grube </a:t>
            </a:r>
            <a:r>
              <a:rPr lang="hr-HR" spc="-2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motorike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(koordinacija  cijelog </a:t>
            </a:r>
            <a:r>
              <a:rPr lang="hr-HR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tijela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pc="-2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ekstremiteta)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razvoj fine </a:t>
            </a:r>
            <a:r>
              <a:rPr lang="hr-HR" spc="-2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motorike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(pravilno 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držanje </a:t>
            </a:r>
            <a:r>
              <a:rPr lang="hr-HR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olovke, povlačenje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linija,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precrtavanje </a:t>
            </a:r>
            <a:r>
              <a:rPr lang="hr-HR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oblika, 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rezanje</a:t>
            </a:r>
            <a:r>
              <a:rPr lang="hr-HR" spc="-1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škarama)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469265" indent="-317500">
              <a:lnSpc>
                <a:spcPct val="100000"/>
              </a:lnSpc>
              <a:spcBef>
                <a:spcPts val="145"/>
              </a:spcBef>
              <a:buClr>
                <a:srgbClr val="0079EB"/>
              </a:buClr>
              <a:buSzPct val="89473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lang="hr-HR" spc="-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Kontrola fizioloških</a:t>
            </a:r>
            <a:r>
              <a:rPr lang="hr-HR" spc="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hr-HR" spc="-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potreba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719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Spoznajna spremnost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4965" marR="5080" indent="-342900">
              <a:lnSpc>
                <a:spcPct val="110000"/>
              </a:lnSpc>
              <a:spcBef>
                <a:spcPts val="1240"/>
              </a:spcBef>
              <a:buClr>
                <a:srgbClr val="D20054"/>
              </a:buClr>
              <a:buSzPct val="88888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Spoznajnu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spremnost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pravilu utvrđuju </a:t>
            </a:r>
            <a:r>
              <a:rPr lang="hr-HR" b="1" spc="-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školska </a:t>
            </a:r>
            <a:r>
              <a:rPr lang="hr-HR" b="1" spc="-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pedagoginja </a:t>
            </a:r>
            <a:r>
              <a:rPr lang="hr-HR" b="1" spc="-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 </a:t>
            </a:r>
            <a:r>
              <a:rPr lang="hr-HR" b="1" spc="-7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školska  </a:t>
            </a:r>
            <a:r>
              <a:rPr lang="hr-HR" b="1" spc="-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psihologinja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 </a:t>
            </a:r>
            <a:r>
              <a:rPr lang="hr-HR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način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da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ispitaju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opću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intelektualnu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razvijenost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djeteta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 </a:t>
            </a:r>
            <a:r>
              <a:rPr lang="hr-HR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neke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specifične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sposobnosti </a:t>
            </a:r>
            <a:r>
              <a:rPr lang="hr-HR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kao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što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su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govor,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vidna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slušna  diskriminacija, </a:t>
            </a:r>
            <a:r>
              <a:rPr lang="hr-HR" spc="-229" dirty="0" err="1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predčitalačke</a:t>
            </a:r>
            <a:r>
              <a:rPr lang="hr-HR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, </a:t>
            </a:r>
            <a:r>
              <a:rPr lang="hr-HR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matematičke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pc="-195" dirty="0" err="1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grafomotorne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vještine,  </a:t>
            </a:r>
            <a:r>
              <a:rPr lang="hr-HR" spc="-2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sposobnosti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opažanja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</a:t>
            </a:r>
            <a:r>
              <a:rPr lang="hr-HR" spc="-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229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pamćenja.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pPr marL="354965" marR="1432560" indent="-342900">
              <a:lnSpc>
                <a:spcPct val="110000"/>
              </a:lnSpc>
              <a:spcBef>
                <a:spcPts val="605"/>
              </a:spcBef>
              <a:buClr>
                <a:srgbClr val="D20054"/>
              </a:buClr>
              <a:buSzPct val="88888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hr-HR" spc="-2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Kod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djeteta </a:t>
            </a:r>
            <a:r>
              <a:rPr lang="hr-HR" spc="-24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koje </a:t>
            </a:r>
            <a:r>
              <a:rPr lang="hr-HR" spc="-2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kreće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školu </a:t>
            </a:r>
            <a:r>
              <a:rPr lang="hr-HR" spc="-2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očekuje </a:t>
            </a:r>
            <a:r>
              <a:rPr lang="hr-HR" spc="-2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se </a:t>
            </a:r>
            <a:r>
              <a:rPr lang="hr-HR" b="1" spc="-5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koncentracija  </a:t>
            </a:r>
            <a:r>
              <a:rPr lang="hr-HR" spc="-23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oko </a:t>
            </a:r>
            <a:r>
              <a:rPr lang="hr-HR" spc="-1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15 </a:t>
            </a:r>
            <a:r>
              <a:rPr lang="hr-HR" spc="16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- </a:t>
            </a:r>
            <a:r>
              <a:rPr lang="hr-HR" spc="-1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20 </a:t>
            </a:r>
            <a:r>
              <a:rPr lang="hr-HR" spc="-204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minuta, ali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ona </a:t>
            </a:r>
            <a:r>
              <a:rPr lang="hr-HR" spc="-30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će </a:t>
            </a:r>
            <a:r>
              <a:rPr lang="hr-HR" spc="-2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se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sustavnim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radom </a:t>
            </a:r>
            <a:r>
              <a:rPr lang="hr-HR" spc="-19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 </a:t>
            </a:r>
            <a:r>
              <a:rPr lang="hr-HR" spc="-22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školi  </a:t>
            </a:r>
            <a:r>
              <a:rPr lang="hr-HR" spc="-19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postupno </a:t>
            </a:r>
            <a:r>
              <a:rPr lang="hr-HR" spc="-21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povećavati.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Trajanje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igre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može </a:t>
            </a:r>
            <a:r>
              <a:rPr lang="hr-HR" spc="-18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biti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i </a:t>
            </a:r>
            <a:r>
              <a:rPr lang="hr-HR" spc="-1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60 </a:t>
            </a:r>
            <a:r>
              <a:rPr lang="hr-HR" spc="-21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minuta  </a:t>
            </a:r>
            <a:r>
              <a:rPr lang="hr-HR" spc="-1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uz </a:t>
            </a:r>
            <a:r>
              <a:rPr lang="hr-HR" spc="-2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kratke </a:t>
            </a:r>
            <a:r>
              <a:rPr lang="hr-HR" spc="-220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otklone</a:t>
            </a:r>
            <a:r>
              <a:rPr lang="hr-HR" spc="-4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 </a:t>
            </a:r>
            <a:r>
              <a:rPr lang="hr-HR" spc="-185" dirty="0">
                <a:solidFill>
                  <a:srgbClr val="20355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lack"/>
              </a:rPr>
              <a:t>pažnje.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Arial Black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806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Emocionalno-socijalna spremnost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 fontScale="92500" lnSpcReduction="10000"/>
          </a:bodyPr>
          <a:lstStyle/>
          <a:p>
            <a:pPr marL="12065" indent="0">
              <a:lnSpc>
                <a:spcPct val="100000"/>
              </a:lnSpc>
              <a:spcBef>
                <a:spcPts val="700"/>
              </a:spcBef>
              <a:buClr>
                <a:srgbClr val="FFCC00"/>
              </a:buClr>
              <a:buSzPct val="88235"/>
              <a:buNone/>
              <a:tabLst>
                <a:tab pos="329565" algn="l"/>
                <a:tab pos="330200" algn="l"/>
              </a:tabLst>
            </a:pPr>
            <a:r>
              <a:rPr lang="hr-HR" i="1" spc="25" dirty="0" smtClean="0">
                <a:solidFill>
                  <a:srgbClr val="20355A"/>
                </a:solidFill>
                <a:latin typeface="Arial"/>
                <a:cs typeface="Arial"/>
              </a:rPr>
              <a:t>Označava da je dijete u mogućnosti:</a:t>
            </a:r>
          </a:p>
          <a:p>
            <a:pPr marL="329565" indent="-317500">
              <a:lnSpc>
                <a:spcPct val="100000"/>
              </a:lnSpc>
              <a:spcBef>
                <a:spcPts val="700"/>
              </a:spcBef>
              <a:buClr>
                <a:srgbClr val="FFCC00"/>
              </a:buClr>
              <a:buSzPct val="88235"/>
              <a:buFont typeface="Wingdings"/>
              <a:buChar char=""/>
              <a:tabLst>
                <a:tab pos="329565" algn="l"/>
                <a:tab pos="330200" algn="l"/>
              </a:tabLst>
            </a:pPr>
            <a:endParaRPr lang="hr-HR" i="1" spc="25" dirty="0">
              <a:solidFill>
                <a:srgbClr val="20355A"/>
              </a:solidFill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700"/>
              </a:spcBef>
              <a:buClr>
                <a:srgbClr val="FFCC00"/>
              </a:buClr>
              <a:buSzPct val="88235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i="1" spc="25" dirty="0" smtClean="0">
                <a:solidFill>
                  <a:srgbClr val="20355A"/>
                </a:solidFill>
                <a:latin typeface="Arial"/>
                <a:cs typeface="Arial"/>
              </a:rPr>
              <a:t>odvojiti </a:t>
            </a:r>
            <a:r>
              <a:rPr lang="hr-HR" i="1" spc="-40" dirty="0">
                <a:solidFill>
                  <a:srgbClr val="20355A"/>
                </a:solidFill>
                <a:latin typeface="Arial"/>
                <a:cs typeface="Arial"/>
              </a:rPr>
              <a:t>se </a:t>
            </a:r>
            <a:r>
              <a:rPr lang="hr-HR" i="1" spc="20" dirty="0">
                <a:solidFill>
                  <a:srgbClr val="20355A"/>
                </a:solidFill>
                <a:latin typeface="Arial"/>
                <a:cs typeface="Arial"/>
              </a:rPr>
              <a:t>od</a:t>
            </a:r>
            <a:r>
              <a:rPr lang="hr-HR" i="1" spc="-135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spc="15" dirty="0">
                <a:solidFill>
                  <a:srgbClr val="20355A"/>
                </a:solidFill>
                <a:latin typeface="Arial"/>
                <a:cs typeface="Arial"/>
              </a:rPr>
              <a:t>roditelja</a:t>
            </a:r>
            <a:endParaRPr lang="hr-HR" dirty="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SzPct val="88235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i="1" dirty="0">
                <a:solidFill>
                  <a:srgbClr val="20355A"/>
                </a:solidFill>
                <a:latin typeface="Arial"/>
                <a:cs typeface="Arial"/>
              </a:rPr>
              <a:t>samostalno </a:t>
            </a:r>
            <a:r>
              <a:rPr lang="hr-HR" i="1" spc="35" dirty="0">
                <a:solidFill>
                  <a:srgbClr val="20355A"/>
                </a:solidFill>
                <a:latin typeface="Arial"/>
                <a:cs typeface="Arial"/>
              </a:rPr>
              <a:t>brinuti </a:t>
            </a:r>
            <a:r>
              <a:rPr lang="hr-HR" i="1" dirty="0">
                <a:solidFill>
                  <a:srgbClr val="20355A"/>
                </a:solidFill>
                <a:latin typeface="Arial"/>
                <a:cs typeface="Arial"/>
              </a:rPr>
              <a:t>o </a:t>
            </a:r>
            <a:r>
              <a:rPr lang="hr-HR" i="1" spc="-20" dirty="0">
                <a:solidFill>
                  <a:srgbClr val="20355A"/>
                </a:solidFill>
                <a:latin typeface="Arial"/>
                <a:cs typeface="Arial"/>
              </a:rPr>
              <a:t>sebi: </a:t>
            </a:r>
            <a:r>
              <a:rPr lang="hr-HR" i="1" spc="15" dirty="0">
                <a:solidFill>
                  <a:srgbClr val="20355A"/>
                </a:solidFill>
                <a:latin typeface="Arial"/>
                <a:cs typeface="Arial"/>
              </a:rPr>
              <a:t>održavati</a:t>
            </a:r>
            <a:r>
              <a:rPr lang="hr-HR" i="1" spc="-295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dirty="0" smtClean="0">
                <a:solidFill>
                  <a:srgbClr val="20355A"/>
                </a:solidFill>
                <a:latin typeface="Arial"/>
                <a:cs typeface="Arial"/>
              </a:rPr>
              <a:t>higijenu,</a:t>
            </a:r>
            <a:r>
              <a:rPr lang="hr-HR" dirty="0" smtClean="0">
                <a:latin typeface="Arial"/>
                <a:cs typeface="Arial"/>
              </a:rPr>
              <a:t> </a:t>
            </a:r>
            <a:r>
              <a:rPr lang="hr-HR" i="1" spc="20" dirty="0" smtClean="0">
                <a:solidFill>
                  <a:srgbClr val="20355A"/>
                </a:solidFill>
                <a:latin typeface="Arial"/>
                <a:cs typeface="Arial"/>
              </a:rPr>
              <a:t>obuvati </a:t>
            </a:r>
            <a:r>
              <a:rPr lang="hr-HR" i="1" spc="-55" dirty="0">
                <a:solidFill>
                  <a:srgbClr val="20355A"/>
                </a:solidFill>
                <a:latin typeface="Arial"/>
                <a:cs typeface="Arial"/>
              </a:rPr>
              <a:t>se,</a:t>
            </a:r>
            <a:r>
              <a:rPr lang="hr-HR" i="1" spc="-135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spc="15" dirty="0">
                <a:solidFill>
                  <a:srgbClr val="20355A"/>
                </a:solidFill>
                <a:latin typeface="Arial"/>
                <a:cs typeface="Arial"/>
              </a:rPr>
              <a:t>oblačiti</a:t>
            </a:r>
            <a:endParaRPr lang="hr-HR" dirty="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SzPct val="88235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i="1" spc="-5" dirty="0">
                <a:solidFill>
                  <a:srgbClr val="20355A"/>
                </a:solidFill>
                <a:latin typeface="Arial"/>
                <a:cs typeface="Arial"/>
              </a:rPr>
              <a:t>uspješno </a:t>
            </a:r>
            <a:r>
              <a:rPr lang="hr-HR" i="1" spc="15" dirty="0">
                <a:solidFill>
                  <a:srgbClr val="20355A"/>
                </a:solidFill>
                <a:latin typeface="Arial"/>
                <a:cs typeface="Arial"/>
              </a:rPr>
              <a:t>komunicirati </a:t>
            </a:r>
            <a:r>
              <a:rPr lang="hr-HR" i="1" spc="-35" dirty="0">
                <a:solidFill>
                  <a:srgbClr val="20355A"/>
                </a:solidFill>
                <a:latin typeface="Arial"/>
                <a:cs typeface="Arial"/>
              </a:rPr>
              <a:t>s </a:t>
            </a:r>
            <a:r>
              <a:rPr lang="hr-HR" i="1" dirty="0">
                <a:solidFill>
                  <a:srgbClr val="20355A"/>
                </a:solidFill>
                <a:latin typeface="Arial"/>
                <a:cs typeface="Arial"/>
              </a:rPr>
              <a:t>vršnjacima </a:t>
            </a:r>
            <a:r>
              <a:rPr lang="hr-HR" i="1" spc="15" dirty="0">
                <a:solidFill>
                  <a:srgbClr val="20355A"/>
                </a:solidFill>
                <a:latin typeface="Arial"/>
                <a:cs typeface="Arial"/>
              </a:rPr>
              <a:t>i</a:t>
            </a:r>
            <a:r>
              <a:rPr lang="hr-HR" i="1" spc="-250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dirty="0">
                <a:solidFill>
                  <a:srgbClr val="20355A"/>
                </a:solidFill>
                <a:latin typeface="Arial"/>
                <a:cs typeface="Arial"/>
              </a:rPr>
              <a:t>odraslima</a:t>
            </a:r>
            <a:endParaRPr lang="hr-HR" dirty="0">
              <a:latin typeface="Arial"/>
              <a:cs typeface="Arial"/>
            </a:endParaRPr>
          </a:p>
          <a:p>
            <a:pPr marL="329565" marR="327660" indent="-317500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SzPct val="88235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i="1" spc="10" dirty="0">
                <a:solidFill>
                  <a:srgbClr val="20355A"/>
                </a:solidFill>
                <a:latin typeface="Arial"/>
                <a:cs typeface="Arial"/>
              </a:rPr>
              <a:t>surađivati </a:t>
            </a:r>
            <a:r>
              <a:rPr lang="hr-HR" i="1" spc="-35" dirty="0">
                <a:solidFill>
                  <a:srgbClr val="20355A"/>
                </a:solidFill>
                <a:latin typeface="Arial"/>
                <a:cs typeface="Arial"/>
              </a:rPr>
              <a:t>s </a:t>
            </a:r>
            <a:r>
              <a:rPr lang="hr-HR" i="1" dirty="0">
                <a:solidFill>
                  <a:srgbClr val="20355A"/>
                </a:solidFill>
                <a:latin typeface="Arial"/>
                <a:cs typeface="Arial"/>
              </a:rPr>
              <a:t>vršnjacima </a:t>
            </a:r>
            <a:r>
              <a:rPr lang="hr-HR" i="1" spc="25" dirty="0">
                <a:solidFill>
                  <a:srgbClr val="20355A"/>
                </a:solidFill>
                <a:latin typeface="Arial"/>
                <a:cs typeface="Arial"/>
              </a:rPr>
              <a:t>te </a:t>
            </a:r>
            <a:r>
              <a:rPr lang="hr-HR" i="1" spc="10" dirty="0">
                <a:solidFill>
                  <a:srgbClr val="20355A"/>
                </a:solidFill>
                <a:latin typeface="Arial"/>
                <a:cs typeface="Arial"/>
              </a:rPr>
              <a:t>usklađivati </a:t>
            </a:r>
            <a:r>
              <a:rPr lang="hr-HR" i="1" spc="15" dirty="0">
                <a:solidFill>
                  <a:srgbClr val="20355A"/>
                </a:solidFill>
                <a:latin typeface="Arial"/>
                <a:cs typeface="Arial"/>
              </a:rPr>
              <a:t>vlastite  </a:t>
            </a:r>
            <a:r>
              <a:rPr lang="hr-HR" i="1" spc="-10" dirty="0">
                <a:solidFill>
                  <a:srgbClr val="20355A"/>
                </a:solidFill>
                <a:latin typeface="Arial"/>
                <a:cs typeface="Arial"/>
              </a:rPr>
              <a:t>ciljeve </a:t>
            </a:r>
            <a:r>
              <a:rPr lang="hr-HR" i="1" spc="15" dirty="0">
                <a:solidFill>
                  <a:srgbClr val="20355A"/>
                </a:solidFill>
                <a:latin typeface="Arial"/>
                <a:cs typeface="Arial"/>
              </a:rPr>
              <a:t>i </a:t>
            </a:r>
            <a:r>
              <a:rPr lang="hr-HR" i="1" spc="-15" dirty="0">
                <a:solidFill>
                  <a:srgbClr val="20355A"/>
                </a:solidFill>
                <a:latin typeface="Arial"/>
                <a:cs typeface="Arial"/>
              </a:rPr>
              <a:t>želje </a:t>
            </a:r>
            <a:r>
              <a:rPr lang="hr-HR" i="1" spc="-35" dirty="0">
                <a:solidFill>
                  <a:srgbClr val="20355A"/>
                </a:solidFill>
                <a:latin typeface="Arial"/>
                <a:cs typeface="Arial"/>
              </a:rPr>
              <a:t>s </a:t>
            </a:r>
            <a:r>
              <a:rPr lang="hr-HR" i="1" spc="10" dirty="0">
                <a:solidFill>
                  <a:srgbClr val="20355A"/>
                </a:solidFill>
                <a:latin typeface="Arial"/>
                <a:cs typeface="Arial"/>
              </a:rPr>
              <a:t>pravilima </a:t>
            </a:r>
            <a:r>
              <a:rPr lang="hr-HR" i="1" spc="15" dirty="0">
                <a:solidFill>
                  <a:srgbClr val="20355A"/>
                </a:solidFill>
                <a:latin typeface="Arial"/>
                <a:cs typeface="Arial"/>
              </a:rPr>
              <a:t>i </a:t>
            </a:r>
            <a:r>
              <a:rPr lang="hr-HR" i="1" dirty="0">
                <a:solidFill>
                  <a:srgbClr val="20355A"/>
                </a:solidFill>
                <a:latin typeface="Arial"/>
                <a:cs typeface="Arial"/>
              </a:rPr>
              <a:t>ciljevima</a:t>
            </a:r>
            <a:r>
              <a:rPr lang="hr-HR" i="1" spc="-204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spc="15" dirty="0">
                <a:solidFill>
                  <a:srgbClr val="20355A"/>
                </a:solidFill>
                <a:latin typeface="Arial"/>
                <a:cs typeface="Arial"/>
              </a:rPr>
              <a:t>grupe</a:t>
            </a:r>
            <a:endParaRPr lang="hr-HR" dirty="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605"/>
              </a:spcBef>
              <a:buClr>
                <a:srgbClr val="FFCC00"/>
              </a:buClr>
              <a:buSzPct val="88235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i="1" spc="5" dirty="0">
                <a:solidFill>
                  <a:srgbClr val="20355A"/>
                </a:solidFill>
                <a:latin typeface="Arial"/>
                <a:cs typeface="Arial"/>
              </a:rPr>
              <a:t>sklapati </a:t>
            </a:r>
            <a:r>
              <a:rPr lang="hr-HR" i="1" spc="15" dirty="0">
                <a:solidFill>
                  <a:srgbClr val="20355A"/>
                </a:solidFill>
                <a:latin typeface="Arial"/>
                <a:cs typeface="Arial"/>
              </a:rPr>
              <a:t>i održavati </a:t>
            </a:r>
            <a:r>
              <a:rPr lang="hr-HR" i="1" spc="5" dirty="0">
                <a:solidFill>
                  <a:srgbClr val="20355A"/>
                </a:solidFill>
                <a:latin typeface="Arial"/>
                <a:cs typeface="Arial"/>
              </a:rPr>
              <a:t>prijateljske </a:t>
            </a:r>
            <a:r>
              <a:rPr lang="hr-HR" i="1" spc="-20" dirty="0">
                <a:solidFill>
                  <a:srgbClr val="20355A"/>
                </a:solidFill>
                <a:latin typeface="Arial"/>
                <a:cs typeface="Arial"/>
              </a:rPr>
              <a:t>veze </a:t>
            </a:r>
            <a:r>
              <a:rPr lang="hr-HR" i="1" spc="-35" dirty="0">
                <a:solidFill>
                  <a:srgbClr val="20355A"/>
                </a:solidFill>
                <a:latin typeface="Arial"/>
                <a:cs typeface="Arial"/>
              </a:rPr>
              <a:t>s</a:t>
            </a:r>
            <a:r>
              <a:rPr lang="hr-HR" i="1" spc="-295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dirty="0">
                <a:solidFill>
                  <a:srgbClr val="20355A"/>
                </a:solidFill>
                <a:latin typeface="Arial"/>
                <a:cs typeface="Arial"/>
              </a:rPr>
              <a:t>vršnjacima</a:t>
            </a:r>
            <a:endParaRPr lang="hr-HR" dirty="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595"/>
              </a:spcBef>
              <a:buClr>
                <a:srgbClr val="FFCC00"/>
              </a:buClr>
              <a:buSzPct val="88235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i="1" spc="25" dirty="0">
                <a:solidFill>
                  <a:srgbClr val="20355A"/>
                </a:solidFill>
                <a:latin typeface="Arial"/>
                <a:cs typeface="Arial"/>
              </a:rPr>
              <a:t>poštivati </a:t>
            </a:r>
            <a:r>
              <a:rPr lang="hr-HR" i="1" spc="5" dirty="0">
                <a:solidFill>
                  <a:srgbClr val="20355A"/>
                </a:solidFill>
                <a:latin typeface="Arial"/>
                <a:cs typeface="Arial"/>
              </a:rPr>
              <a:t>pravila </a:t>
            </a:r>
            <a:r>
              <a:rPr lang="hr-HR" i="1" spc="-5" dirty="0">
                <a:solidFill>
                  <a:srgbClr val="20355A"/>
                </a:solidFill>
                <a:latin typeface="Arial"/>
                <a:cs typeface="Arial"/>
              </a:rPr>
              <a:t>igre, </a:t>
            </a:r>
            <a:r>
              <a:rPr lang="hr-HR" i="1" spc="25" dirty="0">
                <a:solidFill>
                  <a:srgbClr val="20355A"/>
                </a:solidFill>
                <a:latin typeface="Arial"/>
                <a:cs typeface="Arial"/>
              </a:rPr>
              <a:t>poštivati </a:t>
            </a:r>
            <a:r>
              <a:rPr lang="hr-HR" i="1" spc="10" dirty="0">
                <a:solidFill>
                  <a:srgbClr val="20355A"/>
                </a:solidFill>
                <a:latin typeface="Arial"/>
                <a:cs typeface="Arial"/>
              </a:rPr>
              <a:t>norme</a:t>
            </a:r>
            <a:r>
              <a:rPr lang="hr-HR" i="1" spc="-350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spc="-5" dirty="0">
                <a:solidFill>
                  <a:srgbClr val="20355A"/>
                </a:solidFill>
                <a:latin typeface="Arial"/>
                <a:cs typeface="Arial"/>
              </a:rPr>
              <a:t>ponašanja</a:t>
            </a:r>
            <a:endParaRPr lang="hr-HR" dirty="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SzPct val="88235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i="1" spc="10" dirty="0">
                <a:solidFill>
                  <a:srgbClr val="20355A"/>
                </a:solidFill>
                <a:latin typeface="Arial"/>
                <a:cs typeface="Arial"/>
              </a:rPr>
              <a:t>primjereno </a:t>
            </a:r>
            <a:r>
              <a:rPr lang="hr-HR" i="1" spc="25" dirty="0">
                <a:solidFill>
                  <a:srgbClr val="20355A"/>
                </a:solidFill>
                <a:latin typeface="Arial"/>
                <a:cs typeface="Arial"/>
              </a:rPr>
              <a:t>kontrolirati </a:t>
            </a:r>
            <a:r>
              <a:rPr lang="hr-HR" i="1" spc="-10" dirty="0">
                <a:solidFill>
                  <a:srgbClr val="20355A"/>
                </a:solidFill>
                <a:latin typeface="Arial"/>
                <a:cs typeface="Arial"/>
              </a:rPr>
              <a:t>svoje </a:t>
            </a:r>
            <a:r>
              <a:rPr lang="hr-HR" i="1" spc="15" dirty="0">
                <a:solidFill>
                  <a:srgbClr val="20355A"/>
                </a:solidFill>
                <a:latin typeface="Arial"/>
                <a:cs typeface="Arial"/>
              </a:rPr>
              <a:t>postupke i</a:t>
            </a:r>
            <a:r>
              <a:rPr lang="hr-HR" i="1" spc="-310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spc="-25" dirty="0">
                <a:solidFill>
                  <a:srgbClr val="20355A"/>
                </a:solidFill>
                <a:latin typeface="Arial"/>
                <a:cs typeface="Arial"/>
              </a:rPr>
              <a:t>osjećaje</a:t>
            </a:r>
            <a:endParaRPr lang="hr-HR" dirty="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605"/>
              </a:spcBef>
              <a:buClr>
                <a:srgbClr val="FFCC00"/>
              </a:buClr>
              <a:buSzPct val="88235"/>
              <a:buFont typeface="Wingdings"/>
              <a:buChar char=""/>
              <a:tabLst>
                <a:tab pos="329565" algn="l"/>
                <a:tab pos="330200" algn="l"/>
              </a:tabLst>
            </a:pPr>
            <a:r>
              <a:rPr lang="hr-HR" i="1" spc="15" dirty="0">
                <a:solidFill>
                  <a:srgbClr val="20355A"/>
                </a:solidFill>
                <a:latin typeface="Arial"/>
                <a:cs typeface="Arial"/>
              </a:rPr>
              <a:t>ustrajati</a:t>
            </a:r>
            <a:r>
              <a:rPr lang="hr-HR" i="1" spc="-45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spc="10" dirty="0">
                <a:solidFill>
                  <a:srgbClr val="20355A"/>
                </a:solidFill>
                <a:latin typeface="Arial"/>
                <a:cs typeface="Arial"/>
              </a:rPr>
              <a:t>u</a:t>
            </a:r>
            <a:r>
              <a:rPr lang="hr-HR" i="1" spc="-50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spc="20" dirty="0">
                <a:solidFill>
                  <a:srgbClr val="20355A"/>
                </a:solidFill>
                <a:latin typeface="Arial"/>
                <a:cs typeface="Arial"/>
              </a:rPr>
              <a:t>aktivnosti</a:t>
            </a:r>
            <a:r>
              <a:rPr lang="hr-HR" i="1" spc="-60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spc="-25" dirty="0">
                <a:solidFill>
                  <a:srgbClr val="20355A"/>
                </a:solidFill>
                <a:latin typeface="Arial"/>
                <a:cs typeface="Arial"/>
              </a:rPr>
              <a:t>čak</a:t>
            </a:r>
            <a:r>
              <a:rPr lang="hr-HR" i="1" spc="-45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spc="15" dirty="0">
                <a:solidFill>
                  <a:srgbClr val="20355A"/>
                </a:solidFill>
                <a:latin typeface="Arial"/>
                <a:cs typeface="Arial"/>
              </a:rPr>
              <a:t>i</a:t>
            </a:r>
            <a:r>
              <a:rPr lang="hr-HR" i="1" spc="-35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dirty="0">
                <a:solidFill>
                  <a:srgbClr val="20355A"/>
                </a:solidFill>
                <a:latin typeface="Arial"/>
                <a:cs typeface="Arial"/>
              </a:rPr>
              <a:t>kad</a:t>
            </a:r>
            <a:r>
              <a:rPr lang="hr-HR" i="1" spc="-40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spc="-15" dirty="0">
                <a:solidFill>
                  <a:srgbClr val="20355A"/>
                </a:solidFill>
                <a:latin typeface="Arial"/>
                <a:cs typeface="Arial"/>
              </a:rPr>
              <a:t>ne</a:t>
            </a:r>
            <a:r>
              <a:rPr lang="hr-HR" i="1" spc="-50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dirty="0">
                <a:solidFill>
                  <a:srgbClr val="20355A"/>
                </a:solidFill>
                <a:latin typeface="Arial"/>
                <a:cs typeface="Arial"/>
              </a:rPr>
              <a:t>uspije</a:t>
            </a:r>
            <a:r>
              <a:rPr lang="hr-HR" i="1" spc="-35" dirty="0">
                <a:solidFill>
                  <a:srgbClr val="20355A"/>
                </a:solidFill>
                <a:latin typeface="Arial"/>
                <a:cs typeface="Arial"/>
              </a:rPr>
              <a:t> </a:t>
            </a:r>
            <a:r>
              <a:rPr lang="hr-HR" i="1" spc="10" dirty="0">
                <a:solidFill>
                  <a:srgbClr val="20355A"/>
                </a:solidFill>
                <a:latin typeface="Arial"/>
                <a:cs typeface="Arial"/>
              </a:rPr>
              <a:t>odmah</a:t>
            </a:r>
            <a:endParaRPr lang="hr-HR" dirty="0"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916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Pedagoško testiranje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tijekom testiranja pedagoginja kroz igru i individualni  razgovor s djetetom ispituje  osnovno znanje djeteta o samome sebi i užoj obitelji,  govor i jezik djeteta, </a:t>
            </a:r>
            <a:r>
              <a:rPr lang="hr-HR" dirty="0" err="1" smtClean="0"/>
              <a:t>predčitalačke</a:t>
            </a:r>
            <a:r>
              <a:rPr lang="hr-HR" dirty="0" smtClean="0"/>
              <a:t>, matematičke i  </a:t>
            </a:r>
            <a:r>
              <a:rPr lang="hr-HR" dirty="0" err="1" smtClean="0"/>
              <a:t>grafomotorne</a:t>
            </a:r>
            <a:r>
              <a:rPr lang="hr-HR" dirty="0" smtClean="0"/>
              <a:t> vještine, logičko zaključivanje, snalaženje u  vremenu i prostoru, prepoznavanje boja, sličnosti i razlika.</a:t>
            </a:r>
          </a:p>
          <a:p>
            <a:r>
              <a:rPr lang="hr-HR" dirty="0" smtClean="0"/>
              <a:t>Testiranje se odvija u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6861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1583</Words>
  <Application>Microsoft Office PowerPoint</Application>
  <PresentationFormat>Široki zaslon</PresentationFormat>
  <Paragraphs>113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Noto Sans Symbols</vt:lpstr>
      <vt:lpstr>Times New Roman</vt:lpstr>
      <vt:lpstr>Verdana</vt:lpstr>
      <vt:lpstr>Wingdings</vt:lpstr>
      <vt:lpstr>Tema sustava Office</vt:lpstr>
      <vt:lpstr>Polazak u prvi razred</vt:lpstr>
      <vt:lpstr>PowerPoint prezentacija</vt:lpstr>
      <vt:lpstr>Polazak u prvi razred</vt:lpstr>
      <vt:lpstr>Organizacija upisa</vt:lpstr>
      <vt:lpstr>Što se ispituje testiranjem u školi?</vt:lpstr>
      <vt:lpstr>Tjelesna spremnost</vt:lpstr>
      <vt:lpstr>Spoznajna spremnost</vt:lpstr>
      <vt:lpstr>Emocionalno-socijalna spremnost</vt:lpstr>
      <vt:lpstr>Pedagoško testiranje</vt:lpstr>
      <vt:lpstr>Psihološko testiranje</vt:lpstr>
      <vt:lpstr>Razgovor s roditeljima</vt:lpstr>
      <vt:lpstr>Upis učenika u 1. razred</vt:lpstr>
      <vt:lpstr>PowerPoint prezentacija</vt:lpstr>
      <vt:lpstr>Razgovarajte s djetetom</vt:lpstr>
      <vt:lpstr>Pripremite dijete na duže odvikavanje</vt:lpstr>
      <vt:lpstr>Pripremite dijete za učenje</vt:lpstr>
      <vt:lpstr>Razvijajte jezik i govor djeteta</vt:lpstr>
      <vt:lpstr>PowerPoint prezentacija</vt:lpstr>
      <vt:lpstr>Vježbajte vizualnu percepciju i pažnju</vt:lpstr>
      <vt:lpstr>Potičite snalaženje u vremenu i prostoru</vt:lpstr>
      <vt:lpstr>Razvijajte finu motoriku djeteta</vt:lpstr>
      <vt:lpstr>Usavršite matematičke vještine</vt:lpstr>
      <vt:lpstr>Ne zaboravite da je ono što vaše dijete najviše štiti od školskog neuspjeha: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Polazak u prvi razred</dc:title>
  <dc:creator>Skolw</dc:creator>
  <cp:lastModifiedBy>Skolw</cp:lastModifiedBy>
  <cp:revision>12</cp:revision>
  <dcterms:created xsi:type="dcterms:W3CDTF">2020-06-17T06:42:48Z</dcterms:created>
  <dcterms:modified xsi:type="dcterms:W3CDTF">2020-06-17T10:54:16Z</dcterms:modified>
</cp:coreProperties>
</file>